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744" r:id="rId5"/>
    <p:sldMasterId id="2147483756" r:id="rId6"/>
  </p:sldMasterIdLst>
  <p:notesMasterIdLst>
    <p:notesMasterId r:id="rId25"/>
  </p:notesMasterIdLst>
  <p:handoutMasterIdLst>
    <p:handoutMasterId r:id="rId26"/>
  </p:handoutMasterIdLst>
  <p:sldIdLst>
    <p:sldId id="306" r:id="rId7"/>
    <p:sldId id="284" r:id="rId8"/>
    <p:sldId id="282" r:id="rId9"/>
    <p:sldId id="267" r:id="rId10"/>
    <p:sldId id="287" r:id="rId11"/>
    <p:sldId id="268" r:id="rId12"/>
    <p:sldId id="269" r:id="rId13"/>
    <p:sldId id="294" r:id="rId14"/>
    <p:sldId id="296" r:id="rId15"/>
    <p:sldId id="286" r:id="rId16"/>
    <p:sldId id="262" r:id="rId17"/>
    <p:sldId id="305" r:id="rId18"/>
    <p:sldId id="278" r:id="rId19"/>
    <p:sldId id="293" r:id="rId20"/>
    <p:sldId id="292" r:id="rId21"/>
    <p:sldId id="302" r:id="rId22"/>
    <p:sldId id="303" r:id="rId23"/>
    <p:sldId id="304" r:id="rId24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3074"/>
    <a:srgbClr val="00529B"/>
    <a:srgbClr val="B2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36" autoAdjust="0"/>
    <p:restoredTop sz="68598" autoAdjust="0"/>
  </p:normalViewPr>
  <p:slideViewPr>
    <p:cSldViewPr snapToGrid="0">
      <p:cViewPr varScale="1">
        <p:scale>
          <a:sx n="28" d="100"/>
          <a:sy n="28" d="100"/>
        </p:scale>
        <p:origin x="10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56"/>
    </p:cViewPr>
  </p:sorterViewPr>
  <p:notesViewPr>
    <p:cSldViewPr snapToGrid="0">
      <p:cViewPr varScale="1">
        <p:scale>
          <a:sx n="88" d="100"/>
          <a:sy n="88" d="100"/>
        </p:scale>
        <p:origin x="18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4694C-752F-4949-883A-F1901C54A282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CACA1-788F-4BC4-A0B4-FC24AA95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06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31487EC-2D19-4DDB-B796-DF28EB3E2A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9C815FE-FA4D-4CBD-82A8-248E0C4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6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45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42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18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9ABD4-8772-194A-A0B4-BCCEEE7153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1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25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75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1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4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7371-38A5-4945-811B-5691B4BB5DF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2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3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4009661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A1427-C1F4-4E67-AF1E-AF11FD1350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9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1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2BF3-F309-4772-846C-3E6A6F9FE0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A1427-C1F4-4E67-AF1E-AF11FD1350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39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A1427-C1F4-4E67-AF1E-AF11FD1350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4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7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2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753072"/>
            <a:ext cx="9144000" cy="108642"/>
          </a:xfrm>
          <a:prstGeom prst="rect">
            <a:avLst/>
          </a:prstGeom>
          <a:solidFill>
            <a:srgbClr val="B20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807390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06" y="5356928"/>
            <a:ext cx="2854744" cy="7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8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5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6B9C-840D-4807-A9AA-DFAC6E48E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1744C-B285-4CE4-B2BC-50FAD52DD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9D5DD-33DC-4D40-96DD-A87D58D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A0E21-577E-4857-B998-5C931AD9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120D4-640A-4130-AD9D-73D52FAD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4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CB0C-E2FD-41C7-B778-C3C70751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A496-02FA-4B72-8D4B-D01C9050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AC55E-083E-419D-9C06-281591BA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6F6E-E917-4E80-B64A-53729BC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FD6CA-1E28-45CA-8662-24C8E3B7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8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730F-AB54-457E-AD66-0547E1E9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499C8-A266-42D5-A947-32FDFA06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A892-5E9A-4092-AF7E-9085399F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853DF-A649-4548-9442-BCE39BC7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CBA37-BC1F-4EF0-8C31-F233C6A5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0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2731D-002F-44A4-97C5-947B44A7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6C-999D-47D7-9A7E-CBD70B364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B904E-2561-42BE-A088-19E65FD99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2F13F-9296-4AFE-BE08-D6018A9C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5DF4-F285-434C-B080-93DCFD51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90ACD-3CE0-43C3-BAB3-8BEEA67F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41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676A-7FD4-4CA7-B3FB-2ABE7D8E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039C-88E6-4785-B82D-AE1480C1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3989D-11D0-4ED8-8AD4-2B578E585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9AE235-26C3-4585-9140-27B7BDA1D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5852F-5A68-48F7-912C-32CB45D17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DCFFE-DB07-4F0F-93F1-CFA0CCC9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BE693-D256-48C8-A1C9-85C73970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9B01E-0174-48E4-9703-524614F3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18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A6D0-1759-4EFA-8FCF-F08D4B2A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C955F-B8AA-4EE9-A764-213BDD47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12A7D-4622-406C-9728-A74E1C62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89F51-4FC4-40A9-9497-2413AACC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1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9EF62-82CA-4039-B25F-AA41EA85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F99CD-2F97-47F6-8065-F819BC38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2E872-5BED-46FA-8526-69A5F5B4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1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63AE-676D-4309-B0DB-AE729F8A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F7AB-80E2-4186-A31A-069C2C85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96E3A-4F0C-459F-9159-E0AFDC20E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2DEDD-E6C2-4B84-B14B-E0A25706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09AD9-E67F-4316-A381-7E70A318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C08E2-96DA-45BF-A7BE-AAE00368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8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8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7EE0-A120-41A6-A63E-3E40418D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6880C-61E6-4CCD-8F08-5E4EFE85C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E2816-E1AC-461F-A65A-A15132B0C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E9DB1-0D55-42B5-89B2-301C6862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39BBA-53EF-4B8F-B29F-07CC33D6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1F797-C8A6-4392-B8A0-4DBCE37B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6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8CB3-B61C-41D0-B04A-7E10BD12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37FDC-0E63-4348-8302-71072D6E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ADE43-019E-4BB5-BC24-AAC5E2CA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2040D-40C1-488A-8493-AA767641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821AF-6EBE-4684-9FE9-14519D37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52BD8-47C2-41B4-BFC4-BE27E7B69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CD7CA-BB59-4234-9F42-0CD6DD5C5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ED578-6CBC-4F5C-B655-952CC3A7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F4201-9C5D-4C62-B062-04528A59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77632-6FB3-401A-94A8-673C4DC1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1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4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2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5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8858-101C-44F1-B00B-FBEEFD63587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FDC3A-A8AA-4F1D-AA21-9A2D61C8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DEC9B-70A8-408F-A12A-FDA4C5182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3F5B1-0E3F-43B8-9001-3E9E24C9D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637A6-8BF7-43C3-BFCD-5BBD8EC42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5BF25-FE10-408B-AFBE-AF0F685C1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5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pic>
        <p:nvPicPr>
          <p:cNvPr id="2051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F83BF297-DC52-40F8-925C-28267557D53D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D5953EDC-9BCA-498D-BC75-3D554A8D0F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781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bMercury/Dropbox%20(IABC)/LabMercury/DREME/PRESENTATION/pp00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localhost/Users/LabMercury/Dropbox%20(IABC)/LabMercury/DREME/PRESENTATION/pp04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952744" y="3384205"/>
            <a:ext cx="24003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780857" y="1637603"/>
            <a:ext cx="5143502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6" y="1500590"/>
            <a:ext cx="6020510" cy="3906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6A21C-389B-48C4-9AC0-B81128C4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16" y="1960764"/>
            <a:ext cx="5331683" cy="3012466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4950" b="1"/>
              <a:t>Coordination Case Study: An Illustrative Example from California</a:t>
            </a:r>
            <a:endParaRPr lang="en-US" sz="49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0A7F4-8109-4518-BF31-77347E741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2384" y="1111623"/>
            <a:ext cx="2250680" cy="4661647"/>
          </a:xfr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Presenters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Deborah Stipek, </a:t>
            </a:r>
            <a:r>
              <a:rPr lang="en-US" sz="2000" dirty="0">
                <a:solidFill>
                  <a:schemeClr val="tx1"/>
                </a:solidFill>
              </a:rPr>
              <a:t>Professor of Education, Stanford University and Faculty Director, DREME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Deanna Mathies</a:t>
            </a:r>
            <a:r>
              <a:rPr lang="en-US" sz="2000" dirty="0">
                <a:solidFill>
                  <a:schemeClr val="tx1"/>
                </a:solidFill>
              </a:rPr>
              <a:t>, Director of Early Learning, Fresno Unified School District (CA)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Moderator: Kristie </a:t>
            </a:r>
            <a:r>
              <a:rPr lang="en-US" sz="2000" b="1" dirty="0" err="1">
                <a:solidFill>
                  <a:schemeClr val="tx1"/>
                </a:solidFill>
              </a:rPr>
              <a:t>Kauerz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Director, National P-3 Center, University of Colorado Denver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endParaRPr lang="en-US" sz="1275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43007" y="3381844"/>
            <a:ext cx="24003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6E9C3-9A7C-4DA6-A8CC-CE7F6A31D4FA}"/>
              </a:ext>
            </a:extLst>
          </p:cNvPr>
          <p:cNvSpPr/>
          <p:nvPr/>
        </p:nvSpPr>
        <p:spPr>
          <a:xfrm>
            <a:off x="659715" y="1683292"/>
            <a:ext cx="8354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Session 5</a:t>
            </a:r>
          </a:p>
        </p:txBody>
      </p:sp>
    </p:spTree>
    <p:extLst>
      <p:ext uri="{BB962C8B-B14F-4D97-AF65-F5344CB8AC3E}">
        <p14:creationId xmlns:p14="http://schemas.microsoft.com/office/powerpoint/2010/main" val="140787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-8894373"/>
            <a:ext cx="4572000" cy="52395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District level:  Two midsize California school districts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400" dirty="0"/>
              <a:t>Interviewed district leaders in curriculum &amp; instruction, early education, and leadership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1400" dirty="0"/>
              <a:t>Observed professional development in all three divisions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School level:  Three schools per district with </a:t>
            </a:r>
            <a:r>
              <a:rPr lang="en-US" sz="1400" dirty="0" err="1"/>
              <a:t>PreKs</a:t>
            </a:r>
            <a:r>
              <a:rPr lang="en-US" sz="1400" dirty="0"/>
              <a:t> on site, supervised by principals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400" dirty="0"/>
              <a:t>Interviewed school leaders (principal, AP, coaches)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400" dirty="0"/>
              <a:t>Interviewed and surveyed teachers </a:t>
            </a:r>
            <a:r>
              <a:rPr lang="en-US" sz="1400" dirty="0" err="1"/>
              <a:t>PreK</a:t>
            </a:r>
            <a:r>
              <a:rPr lang="en-US" sz="1400" dirty="0"/>
              <a:t> </a:t>
            </a:r>
            <a:r>
              <a:rPr lang="mr-IN" sz="1400" dirty="0"/>
              <a:t>–</a:t>
            </a:r>
            <a:r>
              <a:rPr lang="en-US" sz="1400" dirty="0"/>
              <a:t> 2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400" dirty="0"/>
              <a:t>Classroom level:  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400" dirty="0"/>
              <a:t>Three classroom observations (Fall, winter, spring) + debrief interview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400" dirty="0"/>
              <a:t>Surveyed teachers </a:t>
            </a:r>
            <a:r>
              <a:rPr lang="en-US" sz="1400" dirty="0" err="1"/>
              <a:t>PreK</a:t>
            </a:r>
            <a:r>
              <a:rPr lang="en-US" sz="1400" dirty="0"/>
              <a:t> </a:t>
            </a:r>
            <a:r>
              <a:rPr lang="mr-IN" sz="1400" dirty="0"/>
              <a:t>–</a:t>
            </a:r>
            <a:r>
              <a:rPr lang="en-US" sz="1400" dirty="0"/>
              <a:t> 2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400" dirty="0"/>
              <a:t>Student level:  all students with parental consent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/>
              <a:t>Mathematics assessment fall and spring (REMA-SF)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Student interviews (meaning of math and perceptions of ability)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15653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Method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92592"/>
            <a:ext cx="91440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District level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 2 midsize California districts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Interviewed district leadership and leaders in Curriculum &amp; Instruction and Early Education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Observed professional development in all three divisions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School level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 3 schools per district with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on site supervised by principals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Interviewed school leaders (principal, AP, coaches)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Interviewed and surveyed teachers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r-IN" sz="2200" dirty="0">
                <a:latin typeface="Calibri" panose="020F0502020204030204" pitchFamily="34" charset="0"/>
              </a:rPr>
              <a:t>–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 about school practices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Classroom level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3 classroom observations (fall, winter, spring) + debrief interview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Interviewed teachers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r-IN" sz="2200" dirty="0">
                <a:latin typeface="Calibri" panose="020F0502020204030204" pitchFamily="34" charset="0"/>
              </a:rPr>
              <a:t>–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 about classroom practices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Student level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Mathematics assessment fall and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spring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(REMA-SF)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Student interviews (meaning of math and perceptions of ability)</a:t>
            </a:r>
          </a:p>
        </p:txBody>
      </p:sp>
      <p:pic>
        <p:nvPicPr>
          <p:cNvPr id="6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2E3E3467-D84A-C74F-B693-A1116022ED74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842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9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886700" cy="106452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Approaches to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47898"/>
            <a:ext cx="8343900" cy="58968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Organizational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Early Learning Director involved in district decision making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communication among administrators from different departments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preschool is under elementary school principal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moving K into early learning department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Alignment of standards, assessment and curriculum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Professional development/collaboration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teachers across grades engage in communities of practice, PD, have common coaches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principal &amp; curriculum and instruction leadership training in ECE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8237B302-0D46-3D47-B1A3-9681A084C24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842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886700" cy="10645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Approaches to Alignment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7" y="1036002"/>
            <a:ext cx="8418963" cy="55559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Processes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instructional walkthroughs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teachers sharing data across years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kindergarten readiness assessments used to plan instruction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included in district strategic plans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integrated data system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instructional practice guide that documents specific high-leverage pedagogical strategies to be used across grades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0813E485-F028-0A42-936A-3750EB160B75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842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005"/>
            <a:ext cx="8724799" cy="10852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</a:pPr>
            <a:r>
              <a:rPr lang="en-US" sz="3000" dirty="0"/>
              <a:t>Challenges of Fostering Alignment: School Level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724799" cy="5174292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00529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Physical separation of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from other grades</a:t>
            </a:r>
          </a:p>
          <a:p>
            <a:pPr>
              <a:lnSpc>
                <a:spcPts val="2600"/>
              </a:lnSpc>
              <a:spcAft>
                <a:spcPts val="600"/>
              </a:spcAft>
              <a:buClr>
                <a:srgbClr val="00529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Children from multiple preschool programs entering kindergarten (children in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move to different elementary schools) </a:t>
            </a:r>
          </a:p>
          <a:p>
            <a:pPr>
              <a:lnSpc>
                <a:spcPts val="2600"/>
              </a:lnSpc>
              <a:spcAft>
                <a:spcPts val="600"/>
              </a:spcAft>
              <a:buClr>
                <a:srgbClr val="00529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Status issues that come from different credentialing and pay for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compared to elementary teachers </a:t>
            </a:r>
          </a:p>
          <a:p>
            <a:pPr>
              <a:lnSpc>
                <a:spcPts val="2600"/>
              </a:lnSpc>
              <a:spcAft>
                <a:spcPts val="600"/>
              </a:spcAft>
              <a:buClr>
                <a:srgbClr val="00529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Different schedules for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elementary teachers</a:t>
            </a:r>
          </a:p>
          <a:p>
            <a:pPr>
              <a:lnSpc>
                <a:spcPts val="2600"/>
              </a:lnSpc>
              <a:spcAft>
                <a:spcPts val="600"/>
              </a:spcAft>
              <a:buClr>
                <a:srgbClr val="00529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Dearth of curricula and assessment that span prek-3</a:t>
            </a:r>
          </a:p>
          <a:p>
            <a:pPr>
              <a:lnSpc>
                <a:spcPts val="2600"/>
              </a:lnSpc>
              <a:spcAft>
                <a:spcPts val="600"/>
              </a:spcAft>
              <a:buClr>
                <a:srgbClr val="00529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PreK and K-3 teachers’/leaders’ different beliefs about appropriate instruction </a:t>
            </a:r>
          </a:p>
          <a:p>
            <a:pPr marL="0" indent="0">
              <a:lnSpc>
                <a:spcPts val="2600"/>
              </a:lnSpc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441E525E-1CBD-414E-B149-0A67CC7254C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842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0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658"/>
            <a:ext cx="7886700" cy="49543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cs typeface="Calibri" panose="020F0502020204030204" pitchFamily="34" charset="0"/>
              </a:rPr>
              <a:t>Two (or more) sets of </a:t>
            </a:r>
            <a:r>
              <a:rPr lang="en-US" sz="2600" dirty="0" err="1">
                <a:cs typeface="Calibri" panose="020F0502020204030204" pitchFamily="34" charset="0"/>
              </a:rPr>
              <a:t>preK</a:t>
            </a:r>
            <a:r>
              <a:rPr lang="en-US" sz="2600" dirty="0">
                <a:cs typeface="Calibri" panose="020F0502020204030204" pitchFamily="34" charset="0"/>
              </a:rPr>
              <a:t> rules and regulations for school leaders to learn (knowledge &amp; paperwork burden)</a:t>
            </a:r>
          </a:p>
          <a:p>
            <a:pPr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cs typeface="Calibri" panose="020F0502020204030204" pitchFamily="34" charset="0"/>
              </a:rPr>
              <a:t>Different funding sources and expectations related to PD for </a:t>
            </a:r>
            <a:r>
              <a:rPr lang="en-US" sz="2600" dirty="0" err="1">
                <a:cs typeface="Calibri" panose="020F0502020204030204" pitchFamily="34" charset="0"/>
              </a:rPr>
              <a:t>preK</a:t>
            </a:r>
            <a:r>
              <a:rPr lang="en-US" sz="2600" dirty="0">
                <a:cs typeface="Calibri" panose="020F0502020204030204" pitchFamily="34" charset="0"/>
              </a:rPr>
              <a:t> and K-12 teachers</a:t>
            </a:r>
          </a:p>
          <a:p>
            <a:pPr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cs typeface="Calibri" panose="020F0502020204030204" pitchFamily="34" charset="0"/>
              </a:rPr>
              <a:t>Lack of facilities on elementary school campus for </a:t>
            </a:r>
            <a:r>
              <a:rPr lang="en-US" sz="2600" dirty="0" err="1">
                <a:cs typeface="Calibri" panose="020F0502020204030204" pitchFamily="34" charset="0"/>
              </a:rPr>
              <a:t>preK</a:t>
            </a:r>
            <a:endParaRPr lang="en-US" sz="2600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cs typeface="Calibri" panose="020F0502020204030204" pitchFamily="34" charset="0"/>
              </a:rPr>
              <a:t>Leaders’ weak knowledge of ECE </a:t>
            </a:r>
          </a:p>
          <a:p>
            <a:pPr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cs typeface="Calibri" panose="020F0502020204030204" pitchFamily="34" charset="0"/>
              </a:rPr>
              <a:t>Department silos</a:t>
            </a:r>
          </a:p>
          <a:p>
            <a:pPr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cs typeface="Calibri" panose="020F0502020204030204" pitchFamily="34" charset="0"/>
              </a:rPr>
              <a:t>Not convinced of the value of </a:t>
            </a:r>
            <a:r>
              <a:rPr lang="en-US" sz="2600" dirty="0" err="1">
                <a:cs typeface="Calibri" panose="020F0502020204030204" pitchFamily="34" charset="0"/>
              </a:rPr>
              <a:t>preK</a:t>
            </a:r>
            <a:r>
              <a:rPr lang="en-US" sz="2600" dirty="0">
                <a:cs typeface="Calibri" panose="020F0502020204030204" pitchFamily="34" charset="0"/>
              </a:rPr>
              <a:t> or perception that </a:t>
            </a:r>
            <a:r>
              <a:rPr lang="en-US" sz="2600" dirty="0" err="1">
                <a:cs typeface="Calibri" panose="020F0502020204030204" pitchFamily="34" charset="0"/>
              </a:rPr>
              <a:t>preK</a:t>
            </a:r>
            <a:r>
              <a:rPr lang="en-US" sz="2600" dirty="0">
                <a:cs typeface="Calibri" panose="020F0502020204030204" pitchFamily="34" charset="0"/>
              </a:rPr>
              <a:t> serves a different purpose from elementary grades and disconnect is appropriate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F25A39-3D29-B645-9F63-1A1F7589BA4B}"/>
              </a:ext>
            </a:extLst>
          </p:cNvPr>
          <p:cNvSpPr txBox="1">
            <a:spLocks/>
          </p:cNvSpPr>
          <p:nvPr/>
        </p:nvSpPr>
        <p:spPr>
          <a:xfrm>
            <a:off x="457200" y="182881"/>
            <a:ext cx="8724799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</a:pPr>
            <a:r>
              <a:rPr lang="en-US" sz="3000" dirty="0"/>
              <a:t>Challenges of Fostering Alignment: District Level</a:t>
            </a:r>
            <a:endParaRPr lang="en-US" sz="3000" b="1" dirty="0"/>
          </a:p>
        </p:txBody>
      </p:sp>
      <p:pic>
        <p:nvPicPr>
          <p:cNvPr id="5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DFEF5B5D-0D4B-DF4B-A5E2-41CB6274A877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842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9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029"/>
            <a:ext cx="8345510" cy="5156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Different funding sources for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K-12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Complicated and varying funding policies and varying program standards for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Absence of continuous assessment system preK-2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Absence of data system linking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to K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Disconnect between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K learning standards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Disconnect between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K-12 accountability mechanisms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Disconnect between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elementary teacher preparation, licensing, and pay</a:t>
            </a:r>
          </a:p>
          <a:p>
            <a:endParaRPr lang="en-US" dirty="0"/>
          </a:p>
        </p:txBody>
      </p:sp>
      <p:pic>
        <p:nvPicPr>
          <p:cNvPr id="7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966E4115-1CE7-6A4B-B1FF-1892D41057E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842"/>
            <a:ext cx="9153144" cy="5502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91428C0-BFD3-5345-8A92-086D5BC59965}"/>
              </a:ext>
            </a:extLst>
          </p:cNvPr>
          <p:cNvSpPr txBox="1">
            <a:spLocks/>
          </p:cNvSpPr>
          <p:nvPr/>
        </p:nvSpPr>
        <p:spPr>
          <a:xfrm>
            <a:off x="457200" y="116378"/>
            <a:ext cx="8724799" cy="106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</a:pPr>
            <a:r>
              <a:rPr lang="en-US" sz="3000" dirty="0"/>
              <a:t>Challenges of Fostering Alignment: State Level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08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1"/>
            <a:ext cx="8218449" cy="996870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Key Lessons Learned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4320" y="814647"/>
            <a:ext cx="8586439" cy="531034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Districts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to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make organizational changes that integrate preschool into elementary school planning and governance;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bridge the silos and create opportunities for district leaders in different departments to work and learn together;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provide ongoing learning opportunities to school leaders who have responsibility for early learning and instruction;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focus on curriculum and pedagogy alongside aligned approaches to instructional leadership and a system of instructional supports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align curricula and assessments across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the early elementary grades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make an explicit effort to include instruction in initiatives designed to promote pre-K to elementary alignment and continuity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26069D81-8013-EC40-AC4E-4BB450487747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842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964276"/>
            <a:ext cx="8624354" cy="58569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to: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provide encouragement/incentives for districts to create greater alignment and continuity between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elementary grades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streamline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state funding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align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K standards, assessments, and curriculum guidelines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create greater alignment in teacher education, credentialing, accountability, and pay for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early elementary grade teachers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include early childhood as part of principal credentialing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create data system, including student assessment, that links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-grade 2 to grades 3-12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provide financial support for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facilities on elementary campuses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E153074-1418-3746-A7F5-4F08A92A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49630"/>
            <a:ext cx="8218449" cy="814646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Key Lessons Learned</a:t>
            </a:r>
          </a:p>
        </p:txBody>
      </p:sp>
      <p:pic>
        <p:nvPicPr>
          <p:cNvPr id="5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A3BDA1AD-FB3D-EE42-8BE2-ED35C907B25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842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000.jpg" descr="/Users/LabMercury/Dropbox (IABC)/LabMercury/DREME/PRESENTATION/pp000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58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2893" y="4814483"/>
            <a:ext cx="466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       </a:t>
            </a:r>
            <a:r>
              <a:rPr lang="en-US" sz="2800" i="1" dirty="0" err="1">
                <a:solidFill>
                  <a:schemeClr val="bg1"/>
                </a:solidFill>
              </a:rPr>
              <a:t>dreme.stanford.edu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4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8" y="731520"/>
            <a:ext cx="9066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PreK-3 Alignment:</a:t>
            </a:r>
            <a:br>
              <a:rPr lang="en-US" sz="4000" dirty="0"/>
            </a:br>
            <a:r>
              <a:rPr lang="en-US" sz="4000" dirty="0"/>
              <a:t>Challenges and Opportunitie</a:t>
            </a:r>
            <a:r>
              <a:rPr lang="en-US" sz="3600" dirty="0"/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8720" y="2651760"/>
            <a:ext cx="3137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Deborah Stipek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Stanford University</a:t>
            </a:r>
          </a:p>
          <a:p>
            <a:pPr algn="ctr"/>
            <a:r>
              <a:rPr lang="en-US" sz="2000" dirty="0"/>
              <a:t>Professor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6320" y="2651760"/>
            <a:ext cx="33598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Deanna Mathies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Fresno Unified School District Executive Officer </a:t>
            </a:r>
          </a:p>
          <a:p>
            <a:pPr algn="ctr"/>
            <a:r>
              <a:rPr lang="en-US" sz="2000" dirty="0"/>
              <a:t>Early Learning Division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9A31C-09E2-9B49-BB23-24E90B88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480560"/>
            <a:ext cx="2540000" cy="1435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406CE4-2523-2F49-9988-2761C9175FF6}"/>
              </a:ext>
            </a:extLst>
          </p:cNvPr>
          <p:cNvSpPr txBox="1"/>
          <p:nvPr/>
        </p:nvSpPr>
        <p:spPr>
          <a:xfrm>
            <a:off x="1645920" y="5852160"/>
            <a:ext cx="208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413074"/>
                </a:solidFill>
              </a:rPr>
              <a:t>dreme.stanford.edu</a:t>
            </a:r>
            <a:endParaRPr lang="en-US" i="1" dirty="0">
              <a:solidFill>
                <a:srgbClr val="41307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9AC408-B74B-E146-BB3D-4C77D8C43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4572000"/>
            <a:ext cx="23114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3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457200"/>
            <a:ext cx="6155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What is PreK-3 Alignment?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371600"/>
            <a:ext cx="7788165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Providing children with a seamless educational experience in which each grade builds on what was learned in the previous grade as children move from preschool through the early elementary grades, </a:t>
            </a:r>
          </a:p>
          <a:p>
            <a:pPr marL="342900" lvl="1" indent="0">
              <a:spcAft>
                <a:spcPts val="1200"/>
              </a:spcAft>
              <a:buNone/>
            </a:pPr>
            <a:r>
              <a:rPr lang="en-US" sz="2400" i="1" dirty="0"/>
              <a:t>with the goal of sustaining the gains made in preschool and leading to better developmental and learning outcomes overall.</a:t>
            </a:r>
          </a:p>
        </p:txBody>
      </p:sp>
      <p:pic>
        <p:nvPicPr>
          <p:cNvPr id="4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7CC645A4-894F-5141-98AC-31D1008F60B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842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2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95400" y="788276"/>
            <a:ext cx="1371600" cy="48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      State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37310" y="2118043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     District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80160" y="3487332"/>
            <a:ext cx="1562100" cy="46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      School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80160" y="4817942"/>
            <a:ext cx="1524000" cy="4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     Classroom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42260" y="634917"/>
            <a:ext cx="3482340" cy="703420"/>
          </a:xfrm>
          <a:prstGeom prst="rect">
            <a:avLst/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FFFFFF"/>
                </a:solidFill>
                <a:ea typeface="MS Mincho" pitchFamily="49" charset="-128"/>
                <a:cs typeface="Times New Roman" pitchFamily="18" charset="0"/>
              </a:rPr>
              <a:t>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MS Mincho" pitchFamily="49" charset="-128"/>
                <a:cs typeface="Times New Roman" pitchFamily="18" charset="0"/>
              </a:rPr>
              <a:t>tandards, assessments, teacher </a:t>
            </a:r>
            <a:r>
              <a:rPr lang="en-US" altLang="en-US" dirty="0">
                <a:solidFill>
                  <a:srgbClr val="FFFFFF"/>
                </a:solidFill>
                <a:ea typeface="MS Mincho" pitchFamily="49" charset="-128"/>
                <a:cs typeface="Times New Roman" pitchFamily="18" charset="0"/>
              </a:rPr>
              <a:t>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MS Mincho" pitchFamily="49" charset="-128"/>
                <a:cs typeface="Times New Roman" pitchFamily="18" charset="0"/>
              </a:rPr>
              <a:t>redentialing &amp; pay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54871" y="1757383"/>
            <a:ext cx="3467100" cy="979512"/>
          </a:xfrm>
          <a:prstGeom prst="rect">
            <a:avLst/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MS Mincho" pitchFamily="49" charset="-128"/>
                <a:cs typeface="Times New Roman" pitchFamily="18" charset="0"/>
              </a:rPr>
              <a:t>textbooks, professional development, assessments, pacing guides, staffing, data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86404" y="3203468"/>
            <a:ext cx="3451860" cy="952323"/>
          </a:xfrm>
          <a:prstGeom prst="rect">
            <a:avLst/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MS Mincho" pitchFamily="49" charset="-128"/>
                <a:cs typeface="Times New Roman" pitchFamily="18" charset="0"/>
              </a:rPr>
              <a:t>textbooks, professional development, assessments, pacing guides, staffing, data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926233" y="4534162"/>
            <a:ext cx="3467100" cy="927013"/>
          </a:xfrm>
          <a:prstGeom prst="rect">
            <a:avLst/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ea typeface="MS Mincho" pitchFamily="49" charset="-128"/>
                <a:cs typeface="Times New Roman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MS Mincho" pitchFamily="49" charset="-128"/>
                <a:cs typeface="Times New Roman" pitchFamily="18" charset="0"/>
              </a:rPr>
              <a:t>nstruction, teaching materials, assessment, family involvement,  data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78364" y="5930839"/>
            <a:ext cx="7251235" cy="74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MS Mincho" pitchFamily="49" charset="-128"/>
                <a:cs typeface="Times New Roman" pitchFamily="18" charset="0"/>
              </a:rPr>
              <a:t>Horizontal alignment/Continuity across time and grade levels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988080" y="788276"/>
            <a:ext cx="441435" cy="4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MS Mincho" pitchFamily="49" charset="-128"/>
                <a:cs typeface="Times New Roman" pitchFamily="18" charset="0"/>
              </a:rPr>
              <a:t>Vertical alignment/Congruence across levels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1914867" y="5616152"/>
            <a:ext cx="5067300" cy="336189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6597535" y="660093"/>
            <a:ext cx="338328" cy="4692590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1872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0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3244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0" y="3701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0" y="4158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0" y="4615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Instructional Coherence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11125"/>
            <a:ext cx="7488621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sz="2800" dirty="0"/>
              <a:t>Instruction in each grade</a:t>
            </a:r>
          </a:p>
          <a:p>
            <a:pPr marL="457200" indent="-457200" fontAlgn="base"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400" dirty="0"/>
              <a:t>is coherent within the discipline</a:t>
            </a:r>
          </a:p>
          <a:p>
            <a:pPr marL="457200" indent="-457200" fontAlgn="base"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400" dirty="0"/>
              <a:t>builds on skills developed in previous grade</a:t>
            </a:r>
          </a:p>
          <a:p>
            <a:pPr marL="457200" indent="-457200" fontAlgn="base"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400" dirty="0"/>
              <a:t>is targeted just beyond students’ skill levels</a:t>
            </a:r>
          </a:p>
          <a:p>
            <a:pPr marL="457200" indent="-457200" fontAlgn="base"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400" dirty="0"/>
              <a:t>uses similar pedagogical approaches</a:t>
            </a:r>
          </a:p>
          <a:p>
            <a:pPr marL="457200" indent="-457200" fontAlgn="base"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400" dirty="0"/>
              <a:t>provides opportunities for students to broaden and deepen their skills by applying them in novel contexts</a:t>
            </a:r>
          </a:p>
        </p:txBody>
      </p:sp>
      <p:pic>
        <p:nvPicPr>
          <p:cNvPr id="4" name="Picture 2" descr="C:\Users\stipek\AppData\Local\Microsoft\Windows\Temporary Internet Files\Content.IE5\DM72BHCH\math_symbo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09" y="5104316"/>
            <a:ext cx="1002056" cy="8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0A9F6EA2-DD08-F14A-8408-5E5BB3AF3AB8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842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9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0" y="759702"/>
            <a:ext cx="9144000" cy="5782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10358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Mathematical Coherence</a:t>
            </a:r>
          </a:p>
        </p:txBody>
      </p:sp>
    </p:spTree>
    <p:extLst>
      <p:ext uri="{BB962C8B-B14F-4D97-AF65-F5344CB8AC3E}">
        <p14:creationId xmlns:p14="http://schemas.microsoft.com/office/powerpoint/2010/main" val="350097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69387"/>
              </p:ext>
            </p:extLst>
          </p:nvPr>
        </p:nvGraphicFramePr>
        <p:xfrm>
          <a:off x="334851" y="731520"/>
          <a:ext cx="8512934" cy="5875962"/>
        </p:xfrm>
        <a:graphic>
          <a:graphicData uri="http://schemas.openxmlformats.org/drawingml/2006/table">
            <a:tbl>
              <a:tblPr/>
              <a:tblGrid>
                <a:gridCol w="425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4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a classroom in which: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a classroom in which: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579">
                <a:tc>
                  <a:txBody>
                    <a:bodyPr/>
                    <a:lstStyle/>
                    <a:p>
                      <a:pPr marL="91440" lvl="1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Manipulatives are commonly available and used to represent ideas (as “thinking tools”)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Manipulatives are used infrequently, often for “demonstration” only and most of children’s work involves paper and pencil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514"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Children frequently work in dyads or groups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Children work alone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547">
                <a:tc>
                  <a:txBody>
                    <a:bodyPr/>
                    <a:lstStyle/>
                    <a:p>
                      <a:pPr marL="9144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teacher asks children to figure out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 ways to solve problems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teacher stresses using a particular, method for generating answers to problems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547"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teacher expects children to explain why an answer is correct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they found their answers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teacher focuses only on the correctness of answers 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0579"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  is important to be able to solve problems correctly but also to be able to analyze incorrect answers and invalid reasoning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Getting the right answer is emphasized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9186"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 is less important than reasoning (but fluency in core skills is developed) </a:t>
                      </a: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 is emphasized</a:t>
                      </a: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82888" y="1570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0518" y="157655"/>
            <a:ext cx="3556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Pedagogical Coherence</a:t>
            </a:r>
          </a:p>
        </p:txBody>
      </p:sp>
    </p:spTree>
    <p:extLst>
      <p:ext uri="{BB962C8B-B14F-4D97-AF65-F5344CB8AC3E}">
        <p14:creationId xmlns:p14="http://schemas.microsoft.com/office/powerpoint/2010/main" val="176226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373" y="1156766"/>
            <a:ext cx="8229600" cy="2800026"/>
          </a:xfrm>
        </p:spPr>
        <p:txBody>
          <a:bodyPr>
            <a:normAutofit/>
          </a:bodyPr>
          <a:lstStyle/>
          <a:p>
            <a:pPr marL="466725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What policies at the district level promote productive continuity at the classroom level?</a:t>
            </a:r>
          </a:p>
          <a:p>
            <a:pPr marL="466725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How are district policies mediated by policies and practices at the school level?</a:t>
            </a:r>
          </a:p>
          <a:p>
            <a:pPr marL="466725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How are policies and practices at the district and school levels affected by state policies</a:t>
            </a:r>
            <a:r>
              <a:rPr lang="en-US" sz="2800" dirty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5" name="Picture 3" descr="C:\Users\stipek\AppData\Local\Microsoft\Windows\Temporary Internet Files\Content.IE5\E3TI736Y\School_Building_21611_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55" y="5060791"/>
            <a:ext cx="1346437" cy="12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tipek\AppData\Local\Microsoft\Windows\Temporary Internet Files\Content.IE5\72J1HGT5\kids_classroo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44" y="3810716"/>
            <a:ext cx="1552937" cy="11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tipek\AppData\Local\Microsoft\Windows\Temporary Internet Files\Content.IE5\A49FIY0R\capitol-building-clipart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8" y="3926001"/>
            <a:ext cx="1331308" cy="12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cxnSpLocks/>
            <a:stCxn id="3081" idx="2"/>
          </p:cNvCxnSpPr>
          <p:nvPr/>
        </p:nvCxnSpPr>
        <p:spPr>
          <a:xfrm>
            <a:off x="1018882" y="5148631"/>
            <a:ext cx="890312" cy="8018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5153392" y="5060791"/>
            <a:ext cx="751720" cy="8896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80949" y="5950461"/>
            <a:ext cx="826006" cy="243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6711135" y="4552711"/>
            <a:ext cx="786945" cy="26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hool Counselor Blog: Social Skills Through Social Stori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02" y="4110400"/>
            <a:ext cx="1429159" cy="950391"/>
          </a:xfrm>
          <a:prstGeom prst="rect">
            <a:avLst/>
          </a:prstGeom>
        </p:spPr>
      </p:pic>
      <p:pic>
        <p:nvPicPr>
          <p:cNvPr id="14" name="Picture 13" descr="Federal Office Building (New York City)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89" y="5454410"/>
            <a:ext cx="981307" cy="130841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1734031" y="4846462"/>
            <a:ext cx="2072924" cy="6079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E65D3E-7B9E-9A4B-BBB9-C30630474B44}"/>
              </a:ext>
            </a:extLst>
          </p:cNvPr>
          <p:cNvSpPr txBox="1"/>
          <p:nvPr/>
        </p:nvSpPr>
        <p:spPr>
          <a:xfrm>
            <a:off x="1464038" y="233436"/>
            <a:ext cx="6277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The DREME COHERE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0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6255"/>
            <a:ext cx="7315200" cy="93102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7886700" cy="4745124"/>
          </a:xfrm>
        </p:spPr>
        <p:txBody>
          <a:bodyPr/>
          <a:lstStyle/>
          <a:p>
            <a:pPr marL="466725" indent="-466725">
              <a:lnSpc>
                <a:spcPct val="100000"/>
              </a:lnSpc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dirty="0"/>
              <a:t>Document districts’ and schools’ efforts to create alignment and continuity between </a:t>
            </a:r>
            <a:r>
              <a:rPr lang="en-US" dirty="0" err="1"/>
              <a:t>preK</a:t>
            </a:r>
            <a:r>
              <a:rPr lang="en-US" dirty="0"/>
              <a:t> and early elementary mathematics</a:t>
            </a:r>
          </a:p>
          <a:p>
            <a:pPr marL="466725" indent="-466725">
              <a:lnSpc>
                <a:spcPct val="100000"/>
              </a:lnSpc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dirty="0"/>
              <a:t>Investigate how these efforts are experienced by teachers and students</a:t>
            </a:r>
          </a:p>
          <a:p>
            <a:pPr marL="466725" indent="-466725"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dirty="0"/>
              <a:t>Measure how these efforts influence students’ learning opportunities, perceptions of mathematics, and proficiency</a:t>
            </a:r>
          </a:p>
        </p:txBody>
      </p:sp>
      <p:pic>
        <p:nvPicPr>
          <p:cNvPr id="4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556BD898-5334-EE40-9B83-8230A679B5E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6842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FF66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5C00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A8CEA15B0D9C4ABAF6645888780B69" ma:contentTypeVersion="13" ma:contentTypeDescription="Create a new document." ma:contentTypeScope="" ma:versionID="70184ca8407921943b5e7c5b9c5d43a7">
  <xsd:schema xmlns:xsd="http://www.w3.org/2001/XMLSchema" xmlns:xs="http://www.w3.org/2001/XMLSchema" xmlns:p="http://schemas.microsoft.com/office/2006/metadata/properties" xmlns:ns2="3bc9279c-fece-4f8a-b9f6-4e12eb94a1e6" xmlns:ns3="c3e2ef47-c910-4913-a183-217dee2be5b7" targetNamespace="http://schemas.microsoft.com/office/2006/metadata/properties" ma:root="true" ma:fieldsID="610820b9fd6783fa4a12b9d4177c54a6" ns2:_="" ns3:_="">
    <xsd:import namespace="3bc9279c-fece-4f8a-b9f6-4e12eb94a1e6"/>
    <xsd:import namespace="c3e2ef47-c910-4913-a183-217dee2be5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9279c-fece-4f8a-b9f6-4e12eb94a1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2ef47-c910-4913-a183-217dee2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48CA38-4B58-4210-83DA-0D375C9391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C655C5-8FB7-43D3-8A9B-B709462C0657}"/>
</file>

<file path=customXml/itemProps3.xml><?xml version="1.0" encoding="utf-8"?>
<ds:datastoreItem xmlns:ds="http://schemas.openxmlformats.org/officeDocument/2006/customXml" ds:itemID="{D6D09619-B99E-4830-A75A-57803A94227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17710</TotalTime>
  <Words>1264</Words>
  <Application>Microsoft Office PowerPoint</Application>
  <PresentationFormat>On-screen Show (4:3)</PresentationFormat>
  <Paragraphs>167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Wingdings</vt:lpstr>
      <vt:lpstr>Office Theme</vt:lpstr>
      <vt:lpstr>1_Office Theme</vt:lpstr>
      <vt:lpstr>1_Custom Design</vt:lpstr>
      <vt:lpstr>Coordination Case Study: An Illustrative Example from California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</vt:lpstr>
      <vt:lpstr>PowerPoint Presentation</vt:lpstr>
      <vt:lpstr>Approaches to Alignment</vt:lpstr>
      <vt:lpstr>Approaches to Alignment (Cont.)</vt:lpstr>
      <vt:lpstr>Challenges of Fostering Alignment: School Level</vt:lpstr>
      <vt:lpstr>PowerPoint Presentation</vt:lpstr>
      <vt:lpstr>PowerPoint Presentation</vt:lpstr>
      <vt:lpstr>Key Lessons Learned</vt:lpstr>
      <vt:lpstr>Key 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Hiep Ho</dc:creator>
  <cp:lastModifiedBy>Jim Lesko</cp:lastModifiedBy>
  <cp:revision>176</cp:revision>
  <cp:lastPrinted>2020-05-13T15:18:48Z</cp:lastPrinted>
  <dcterms:created xsi:type="dcterms:W3CDTF">2015-12-10T17:45:14Z</dcterms:created>
  <dcterms:modified xsi:type="dcterms:W3CDTF">2020-09-15T19:09:38Z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0x01010066A8CEA15B0D9C4ABAF6645888780B69</vt:lpwstr>
  </property>
</Properties>
</file>