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 id="2147483653" r:id="rId5"/>
    <p:sldMasterId id="2147483660" r:id="rId6"/>
    <p:sldMasterId id="2147483672" r:id="rId7"/>
    <p:sldMasterId id="2147483684" r:id="rId8"/>
  </p:sldMasterIdLst>
  <p:notesMasterIdLst>
    <p:notesMasterId r:id="rId46"/>
  </p:notesMasterIdLst>
  <p:sldIdLst>
    <p:sldId id="1249" r:id="rId9"/>
    <p:sldId id="332" r:id="rId10"/>
    <p:sldId id="336" r:id="rId11"/>
    <p:sldId id="327" r:id="rId12"/>
    <p:sldId id="266" r:id="rId13"/>
    <p:sldId id="1248" r:id="rId14"/>
    <p:sldId id="1234" r:id="rId15"/>
    <p:sldId id="1061" r:id="rId16"/>
    <p:sldId id="291" r:id="rId17"/>
    <p:sldId id="1242" r:id="rId18"/>
    <p:sldId id="260" r:id="rId19"/>
    <p:sldId id="1083" r:id="rId20"/>
    <p:sldId id="1235" r:id="rId21"/>
    <p:sldId id="264" r:id="rId22"/>
    <p:sldId id="1237" r:id="rId23"/>
    <p:sldId id="576" r:id="rId24"/>
    <p:sldId id="580" r:id="rId25"/>
    <p:sldId id="581" r:id="rId26"/>
    <p:sldId id="582" r:id="rId27"/>
    <p:sldId id="275" r:id="rId28"/>
    <p:sldId id="276" r:id="rId29"/>
    <p:sldId id="277" r:id="rId30"/>
    <p:sldId id="278" r:id="rId31"/>
    <p:sldId id="279" r:id="rId32"/>
    <p:sldId id="1247" r:id="rId33"/>
    <p:sldId id="285" r:id="rId34"/>
    <p:sldId id="259" r:id="rId35"/>
    <p:sldId id="1250" r:id="rId36"/>
    <p:sldId id="1251" r:id="rId37"/>
    <p:sldId id="1252" r:id="rId38"/>
    <p:sldId id="1253" r:id="rId39"/>
    <p:sldId id="1254" r:id="rId40"/>
    <p:sldId id="1255" r:id="rId41"/>
    <p:sldId id="1256" r:id="rId42"/>
    <p:sldId id="1257" r:id="rId43"/>
    <p:sldId id="1258" r:id="rId44"/>
    <p:sldId id="1259"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32"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0284"/>
    <a:srgbClr val="700017"/>
    <a:srgbClr val="CD0920"/>
    <a:srgbClr val="525252"/>
    <a:srgbClr val="4B4B4B"/>
    <a:srgbClr val="2C1B01"/>
    <a:srgbClr val="FFFFFF"/>
    <a:srgbClr val="C0DB37"/>
    <a:srgbClr val="EEBD30"/>
    <a:srgbClr val="83A2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43087E-1619-4981-9754-362592F564C8}" v="4" dt="2020-08-03T12:50:06.521"/>
    <p1510:client id="{DA3E2FD7-A4C6-40EE-A732-CD7BD066CB96}" v="38" dt="2020-08-03T04:06:37.672"/>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46"/>
    <p:restoredTop sz="79553" autoAdjust="0"/>
  </p:normalViewPr>
  <p:slideViewPr>
    <p:cSldViewPr snapToGrid="0">
      <p:cViewPr varScale="1">
        <p:scale>
          <a:sx n="83" d="100"/>
          <a:sy n="83" d="100"/>
        </p:scale>
        <p:origin x="1200" y="64"/>
      </p:cViewPr>
      <p:guideLst>
        <p:guide orient="horz" pos="3432"/>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s>
</file>

<file path=ppt/diagrams/_rels/data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colors1.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B5454F-77F1-475A-ABCE-45CE74AD4F13}"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07608DE0-DD4D-4FB7-BA54-F45E0740CB1F}">
      <dgm:prSet custT="1"/>
      <dgm:spPr/>
      <dgm:t>
        <a:bodyPr/>
        <a:lstStyle/>
        <a:p>
          <a:pPr>
            <a:lnSpc>
              <a:spcPct val="100000"/>
            </a:lnSpc>
            <a:defRPr cap="all"/>
          </a:pPr>
          <a:r>
            <a:rPr lang="en-US" sz="3200" cap="none">
              <a:latin typeface="Arial" panose="020B0604020202020204" pitchFamily="34" charset="0"/>
              <a:cs typeface="Arial" panose="020B0604020202020204" pitchFamily="34" charset="0"/>
            </a:rPr>
            <a:t>Established in September 2019</a:t>
          </a:r>
          <a:endParaRPr lang="en-US" sz="3200" cap="none" dirty="0">
            <a:latin typeface="Arial" panose="020B0604020202020204" pitchFamily="34" charset="0"/>
            <a:cs typeface="Arial" panose="020B0604020202020204" pitchFamily="34" charset="0"/>
          </a:endParaRPr>
        </a:p>
      </dgm:t>
    </dgm:pt>
    <dgm:pt modelId="{9D3EDDD3-CB41-48AB-B653-8D9C0B73570A}" type="parTrans" cxnId="{C1916BA2-E8F2-4967-8610-208D34D391D2}">
      <dgm:prSet/>
      <dgm:spPr/>
      <dgm:t>
        <a:bodyPr/>
        <a:lstStyle/>
        <a:p>
          <a:endParaRPr lang="en-US"/>
        </a:p>
      </dgm:t>
    </dgm:pt>
    <dgm:pt modelId="{EFEF08F4-6BD2-41DD-ADC9-2BF571737D29}" type="sibTrans" cxnId="{C1916BA2-E8F2-4967-8610-208D34D391D2}">
      <dgm:prSet/>
      <dgm:spPr/>
      <dgm:t>
        <a:bodyPr/>
        <a:lstStyle/>
        <a:p>
          <a:endParaRPr lang="en-US"/>
        </a:p>
      </dgm:t>
    </dgm:pt>
    <dgm:pt modelId="{EA4FC32D-B253-435F-84AC-6554B420EAC1}">
      <dgm:prSet custT="1"/>
      <dgm:spPr/>
      <dgm:t>
        <a:bodyPr/>
        <a:lstStyle/>
        <a:p>
          <a:pPr>
            <a:lnSpc>
              <a:spcPct val="100000"/>
            </a:lnSpc>
            <a:defRPr cap="all"/>
          </a:pPr>
          <a:r>
            <a:rPr lang="en-US" sz="3200" cap="none" dirty="0">
              <a:latin typeface="Arial" panose="020B0604020202020204" pitchFamily="34" charset="0"/>
              <a:cs typeface="Arial" panose="020B0604020202020204" pitchFamily="34" charset="0"/>
            </a:rPr>
            <a:t>47 External Stakeholders</a:t>
          </a:r>
        </a:p>
      </dgm:t>
    </dgm:pt>
    <dgm:pt modelId="{704F49E3-C4A8-462D-BD84-B659AA675DB5}" type="parTrans" cxnId="{DD8F63BC-1989-4A85-B564-342C14BD1676}">
      <dgm:prSet/>
      <dgm:spPr/>
      <dgm:t>
        <a:bodyPr/>
        <a:lstStyle/>
        <a:p>
          <a:endParaRPr lang="en-US"/>
        </a:p>
      </dgm:t>
    </dgm:pt>
    <dgm:pt modelId="{3699D286-A0D5-46EC-BB7A-04A709124FE7}" type="sibTrans" cxnId="{DD8F63BC-1989-4A85-B564-342C14BD1676}">
      <dgm:prSet/>
      <dgm:spPr/>
      <dgm:t>
        <a:bodyPr/>
        <a:lstStyle/>
        <a:p>
          <a:endParaRPr lang="en-US"/>
        </a:p>
      </dgm:t>
    </dgm:pt>
    <dgm:pt modelId="{80B0BFC7-B6DE-4CF4-97A4-B15B8AF14BFF}">
      <dgm:prSet custT="1"/>
      <dgm:spPr/>
      <dgm:t>
        <a:bodyPr/>
        <a:lstStyle/>
        <a:p>
          <a:pPr>
            <a:lnSpc>
              <a:spcPct val="100000"/>
            </a:lnSpc>
            <a:defRPr cap="all"/>
          </a:pPr>
          <a:r>
            <a:rPr lang="en-US" sz="3200" cap="none">
              <a:solidFill>
                <a:srgbClr val="040284"/>
              </a:solidFill>
              <a:latin typeface="Arial" panose="020B0604020202020204" pitchFamily="34" charset="0"/>
              <a:cs typeface="Arial" panose="020B0604020202020204" pitchFamily="34" charset="0"/>
            </a:rPr>
            <a:t>Internal Team</a:t>
          </a:r>
          <a:endParaRPr lang="en-US" sz="3200" cap="none" dirty="0">
            <a:solidFill>
              <a:srgbClr val="040284"/>
            </a:solidFill>
            <a:latin typeface="Arial" panose="020B0604020202020204" pitchFamily="34" charset="0"/>
            <a:cs typeface="Arial" panose="020B0604020202020204" pitchFamily="34" charset="0"/>
          </a:endParaRPr>
        </a:p>
      </dgm:t>
    </dgm:pt>
    <dgm:pt modelId="{53369164-FEA5-4E11-887E-DC3FC0F2FD5E}" type="parTrans" cxnId="{BD388EF6-CC61-48CC-9E47-9C03B7947347}">
      <dgm:prSet/>
      <dgm:spPr/>
      <dgm:t>
        <a:bodyPr/>
        <a:lstStyle/>
        <a:p>
          <a:endParaRPr lang="en-US"/>
        </a:p>
      </dgm:t>
    </dgm:pt>
    <dgm:pt modelId="{80A5BFAB-A9B2-4B1E-99C2-EAFE5D10E359}" type="sibTrans" cxnId="{BD388EF6-CC61-48CC-9E47-9C03B7947347}">
      <dgm:prSet/>
      <dgm:spPr/>
      <dgm:t>
        <a:bodyPr/>
        <a:lstStyle/>
        <a:p>
          <a:endParaRPr lang="en-US"/>
        </a:p>
      </dgm:t>
    </dgm:pt>
    <dgm:pt modelId="{59CA8220-F065-430D-BC6E-934AB3B99B1D}" type="pres">
      <dgm:prSet presAssocID="{84B5454F-77F1-475A-ABCE-45CE74AD4F13}" presName="root" presStyleCnt="0">
        <dgm:presLayoutVars>
          <dgm:dir/>
          <dgm:resizeHandles val="exact"/>
        </dgm:presLayoutVars>
      </dgm:prSet>
      <dgm:spPr/>
    </dgm:pt>
    <dgm:pt modelId="{EB941945-BF23-435E-B2EA-DB4FE30062C0}" type="pres">
      <dgm:prSet presAssocID="{07608DE0-DD4D-4FB7-BA54-F45E0740CB1F}" presName="compNode" presStyleCnt="0"/>
      <dgm:spPr/>
    </dgm:pt>
    <dgm:pt modelId="{AB85D3B0-D089-4047-BB39-29F5050A3908}" type="pres">
      <dgm:prSet presAssocID="{07608DE0-DD4D-4FB7-BA54-F45E0740CB1F}" presName="iconBgRect" presStyleLbl="bgShp" presStyleIdx="0" presStyleCnt="3"/>
      <dgm:spPr>
        <a:solidFill>
          <a:srgbClr val="CD0920"/>
        </a:solidFill>
      </dgm:spPr>
    </dgm:pt>
    <dgm:pt modelId="{9DE55AA1-BF1A-42A6-AB66-47154ECA14C0}" type="pres">
      <dgm:prSet presAssocID="{07608DE0-DD4D-4FB7-BA54-F45E0740CB1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rker"/>
        </a:ext>
      </dgm:extLst>
    </dgm:pt>
    <dgm:pt modelId="{4CBE80B9-FC90-4DDA-8860-69904B5C9149}" type="pres">
      <dgm:prSet presAssocID="{07608DE0-DD4D-4FB7-BA54-F45E0740CB1F}" presName="spaceRect" presStyleCnt="0"/>
      <dgm:spPr/>
    </dgm:pt>
    <dgm:pt modelId="{23BDC7DC-524F-4715-8A3F-2D2724CC2847}" type="pres">
      <dgm:prSet presAssocID="{07608DE0-DD4D-4FB7-BA54-F45E0740CB1F}" presName="textRect" presStyleLbl="revTx" presStyleIdx="0" presStyleCnt="3">
        <dgm:presLayoutVars>
          <dgm:chMax val="1"/>
          <dgm:chPref val="1"/>
        </dgm:presLayoutVars>
      </dgm:prSet>
      <dgm:spPr/>
    </dgm:pt>
    <dgm:pt modelId="{FA5E0B80-A90B-460D-B8EF-095FD459159F}" type="pres">
      <dgm:prSet presAssocID="{EFEF08F4-6BD2-41DD-ADC9-2BF571737D29}" presName="sibTrans" presStyleCnt="0"/>
      <dgm:spPr/>
    </dgm:pt>
    <dgm:pt modelId="{0D51BDCE-3213-4737-A2EE-EEB4A2A87EE6}" type="pres">
      <dgm:prSet presAssocID="{EA4FC32D-B253-435F-84AC-6554B420EAC1}" presName="compNode" presStyleCnt="0"/>
      <dgm:spPr/>
    </dgm:pt>
    <dgm:pt modelId="{4418B215-5D42-43B2-B802-A04CB7062B33}" type="pres">
      <dgm:prSet presAssocID="{EA4FC32D-B253-435F-84AC-6554B420EAC1}" presName="iconBgRect" presStyleLbl="bgShp" presStyleIdx="1" presStyleCnt="3"/>
      <dgm:spPr/>
    </dgm:pt>
    <dgm:pt modelId="{42048A43-E4F9-4B2F-A103-BE6FCC71FC6F}" type="pres">
      <dgm:prSet presAssocID="{EA4FC32D-B253-435F-84AC-6554B420EAC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s"/>
        </a:ext>
      </dgm:extLst>
    </dgm:pt>
    <dgm:pt modelId="{4C253F1E-6390-4891-BBE6-C637D2C3D85D}" type="pres">
      <dgm:prSet presAssocID="{EA4FC32D-B253-435F-84AC-6554B420EAC1}" presName="spaceRect" presStyleCnt="0"/>
      <dgm:spPr/>
    </dgm:pt>
    <dgm:pt modelId="{49D6C64A-D53D-4A0E-95B6-E4F133C8D47D}" type="pres">
      <dgm:prSet presAssocID="{EA4FC32D-B253-435F-84AC-6554B420EAC1}" presName="textRect" presStyleLbl="revTx" presStyleIdx="1" presStyleCnt="3">
        <dgm:presLayoutVars>
          <dgm:chMax val="1"/>
          <dgm:chPref val="1"/>
        </dgm:presLayoutVars>
      </dgm:prSet>
      <dgm:spPr/>
    </dgm:pt>
    <dgm:pt modelId="{572226CB-209D-4C11-9F8E-90C195CCFD8D}" type="pres">
      <dgm:prSet presAssocID="{3699D286-A0D5-46EC-BB7A-04A709124FE7}" presName="sibTrans" presStyleCnt="0"/>
      <dgm:spPr/>
    </dgm:pt>
    <dgm:pt modelId="{2E11490D-A1C8-4E4A-AFB2-08B4905E1B41}" type="pres">
      <dgm:prSet presAssocID="{80B0BFC7-B6DE-4CF4-97A4-B15B8AF14BFF}" presName="compNode" presStyleCnt="0"/>
      <dgm:spPr/>
    </dgm:pt>
    <dgm:pt modelId="{D65E0306-C089-4E52-8BBE-A890BF0F8A33}" type="pres">
      <dgm:prSet presAssocID="{80B0BFC7-B6DE-4CF4-97A4-B15B8AF14BFF}" presName="iconBgRect" presStyleLbl="bgShp" presStyleIdx="2" presStyleCnt="3"/>
      <dgm:spPr>
        <a:solidFill>
          <a:srgbClr val="040284"/>
        </a:solidFill>
      </dgm:spPr>
    </dgm:pt>
    <dgm:pt modelId="{0EEBEF57-22E0-4C47-962D-E34D730C43D3}" type="pres">
      <dgm:prSet presAssocID="{80B0BFC7-B6DE-4CF4-97A4-B15B8AF14BF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
        </a:ext>
      </dgm:extLst>
    </dgm:pt>
    <dgm:pt modelId="{A5611F4B-F6A4-4919-B7D1-3C8B0DD1FFB7}" type="pres">
      <dgm:prSet presAssocID="{80B0BFC7-B6DE-4CF4-97A4-B15B8AF14BFF}" presName="spaceRect" presStyleCnt="0"/>
      <dgm:spPr/>
    </dgm:pt>
    <dgm:pt modelId="{4E52D7A7-0152-4FEC-8D23-C8F905FBE83A}" type="pres">
      <dgm:prSet presAssocID="{80B0BFC7-B6DE-4CF4-97A4-B15B8AF14BFF}" presName="textRect" presStyleLbl="revTx" presStyleIdx="2" presStyleCnt="3">
        <dgm:presLayoutVars>
          <dgm:chMax val="1"/>
          <dgm:chPref val="1"/>
        </dgm:presLayoutVars>
      </dgm:prSet>
      <dgm:spPr/>
    </dgm:pt>
  </dgm:ptLst>
  <dgm:cxnLst>
    <dgm:cxn modelId="{71BF4B7B-7F6F-4086-A3BB-BD6876E294DA}" type="presOf" srcId="{84B5454F-77F1-475A-ABCE-45CE74AD4F13}" destId="{59CA8220-F065-430D-BC6E-934AB3B99B1D}" srcOrd="0" destOrd="0" presId="urn:microsoft.com/office/officeart/2018/5/layout/IconCircleLabelList"/>
    <dgm:cxn modelId="{3CD7D09B-A0BB-489A-9D93-55CD97E55219}" type="presOf" srcId="{07608DE0-DD4D-4FB7-BA54-F45E0740CB1F}" destId="{23BDC7DC-524F-4715-8A3F-2D2724CC2847}" srcOrd="0" destOrd="0" presId="urn:microsoft.com/office/officeart/2018/5/layout/IconCircleLabelList"/>
    <dgm:cxn modelId="{0294DA9F-A5F5-4095-ACB1-22AB9FD182DB}" type="presOf" srcId="{80B0BFC7-B6DE-4CF4-97A4-B15B8AF14BFF}" destId="{4E52D7A7-0152-4FEC-8D23-C8F905FBE83A}" srcOrd="0" destOrd="0" presId="urn:microsoft.com/office/officeart/2018/5/layout/IconCircleLabelList"/>
    <dgm:cxn modelId="{C1916BA2-E8F2-4967-8610-208D34D391D2}" srcId="{84B5454F-77F1-475A-ABCE-45CE74AD4F13}" destId="{07608DE0-DD4D-4FB7-BA54-F45E0740CB1F}" srcOrd="0" destOrd="0" parTransId="{9D3EDDD3-CB41-48AB-B653-8D9C0B73570A}" sibTransId="{EFEF08F4-6BD2-41DD-ADC9-2BF571737D29}"/>
    <dgm:cxn modelId="{DD8F63BC-1989-4A85-B564-342C14BD1676}" srcId="{84B5454F-77F1-475A-ABCE-45CE74AD4F13}" destId="{EA4FC32D-B253-435F-84AC-6554B420EAC1}" srcOrd="1" destOrd="0" parTransId="{704F49E3-C4A8-462D-BD84-B659AA675DB5}" sibTransId="{3699D286-A0D5-46EC-BB7A-04A709124FE7}"/>
    <dgm:cxn modelId="{4ED025C9-E3CC-481C-B42E-36EF28ADCC7C}" type="presOf" srcId="{EA4FC32D-B253-435F-84AC-6554B420EAC1}" destId="{49D6C64A-D53D-4A0E-95B6-E4F133C8D47D}" srcOrd="0" destOrd="0" presId="urn:microsoft.com/office/officeart/2018/5/layout/IconCircleLabelList"/>
    <dgm:cxn modelId="{BD388EF6-CC61-48CC-9E47-9C03B7947347}" srcId="{84B5454F-77F1-475A-ABCE-45CE74AD4F13}" destId="{80B0BFC7-B6DE-4CF4-97A4-B15B8AF14BFF}" srcOrd="2" destOrd="0" parTransId="{53369164-FEA5-4E11-887E-DC3FC0F2FD5E}" sibTransId="{80A5BFAB-A9B2-4B1E-99C2-EAFE5D10E359}"/>
    <dgm:cxn modelId="{AD9D7FB4-C8A0-4515-B761-7D890E6D2B6F}" type="presParOf" srcId="{59CA8220-F065-430D-BC6E-934AB3B99B1D}" destId="{EB941945-BF23-435E-B2EA-DB4FE30062C0}" srcOrd="0" destOrd="0" presId="urn:microsoft.com/office/officeart/2018/5/layout/IconCircleLabelList"/>
    <dgm:cxn modelId="{3A5EA731-35F6-4584-ADE6-FD67A614ED19}" type="presParOf" srcId="{EB941945-BF23-435E-B2EA-DB4FE30062C0}" destId="{AB85D3B0-D089-4047-BB39-29F5050A3908}" srcOrd="0" destOrd="0" presId="urn:microsoft.com/office/officeart/2018/5/layout/IconCircleLabelList"/>
    <dgm:cxn modelId="{0F1253DE-16AF-430E-9EDF-BFCDDC37DE99}" type="presParOf" srcId="{EB941945-BF23-435E-B2EA-DB4FE30062C0}" destId="{9DE55AA1-BF1A-42A6-AB66-47154ECA14C0}" srcOrd="1" destOrd="0" presId="urn:microsoft.com/office/officeart/2018/5/layout/IconCircleLabelList"/>
    <dgm:cxn modelId="{4676BFC0-5343-46CB-B86A-24946233907A}" type="presParOf" srcId="{EB941945-BF23-435E-B2EA-DB4FE30062C0}" destId="{4CBE80B9-FC90-4DDA-8860-69904B5C9149}" srcOrd="2" destOrd="0" presId="urn:microsoft.com/office/officeart/2018/5/layout/IconCircleLabelList"/>
    <dgm:cxn modelId="{E02843CE-E999-4B7D-A6C5-CFE47B4F77A9}" type="presParOf" srcId="{EB941945-BF23-435E-B2EA-DB4FE30062C0}" destId="{23BDC7DC-524F-4715-8A3F-2D2724CC2847}" srcOrd="3" destOrd="0" presId="urn:microsoft.com/office/officeart/2018/5/layout/IconCircleLabelList"/>
    <dgm:cxn modelId="{C0C5A205-DD74-4F4B-88DE-A452EDFF6F15}" type="presParOf" srcId="{59CA8220-F065-430D-BC6E-934AB3B99B1D}" destId="{FA5E0B80-A90B-460D-B8EF-095FD459159F}" srcOrd="1" destOrd="0" presId="urn:microsoft.com/office/officeart/2018/5/layout/IconCircleLabelList"/>
    <dgm:cxn modelId="{441DCD9D-A119-460F-989D-81B0B8E5118D}" type="presParOf" srcId="{59CA8220-F065-430D-BC6E-934AB3B99B1D}" destId="{0D51BDCE-3213-4737-A2EE-EEB4A2A87EE6}" srcOrd="2" destOrd="0" presId="urn:microsoft.com/office/officeart/2018/5/layout/IconCircleLabelList"/>
    <dgm:cxn modelId="{13704D18-CD87-4D7F-A5D2-46643FFF3448}" type="presParOf" srcId="{0D51BDCE-3213-4737-A2EE-EEB4A2A87EE6}" destId="{4418B215-5D42-43B2-B802-A04CB7062B33}" srcOrd="0" destOrd="0" presId="urn:microsoft.com/office/officeart/2018/5/layout/IconCircleLabelList"/>
    <dgm:cxn modelId="{78A2ECA3-1D2B-4320-AAED-92C6B3967345}" type="presParOf" srcId="{0D51BDCE-3213-4737-A2EE-EEB4A2A87EE6}" destId="{42048A43-E4F9-4B2F-A103-BE6FCC71FC6F}" srcOrd="1" destOrd="0" presId="urn:microsoft.com/office/officeart/2018/5/layout/IconCircleLabelList"/>
    <dgm:cxn modelId="{230C1200-5CC0-4A59-8B16-9568DBAAE47F}" type="presParOf" srcId="{0D51BDCE-3213-4737-A2EE-EEB4A2A87EE6}" destId="{4C253F1E-6390-4891-BBE6-C637D2C3D85D}" srcOrd="2" destOrd="0" presId="urn:microsoft.com/office/officeart/2018/5/layout/IconCircleLabelList"/>
    <dgm:cxn modelId="{57C7EDC4-6225-44BC-BC4F-BB90E176D648}" type="presParOf" srcId="{0D51BDCE-3213-4737-A2EE-EEB4A2A87EE6}" destId="{49D6C64A-D53D-4A0E-95B6-E4F133C8D47D}" srcOrd="3" destOrd="0" presId="urn:microsoft.com/office/officeart/2018/5/layout/IconCircleLabelList"/>
    <dgm:cxn modelId="{C1CB1810-21A0-4395-9ACD-09CEFB8D302C}" type="presParOf" srcId="{59CA8220-F065-430D-BC6E-934AB3B99B1D}" destId="{572226CB-209D-4C11-9F8E-90C195CCFD8D}" srcOrd="3" destOrd="0" presId="urn:microsoft.com/office/officeart/2018/5/layout/IconCircleLabelList"/>
    <dgm:cxn modelId="{1B851530-5225-40C6-9ED7-B6808567BDDD}" type="presParOf" srcId="{59CA8220-F065-430D-BC6E-934AB3B99B1D}" destId="{2E11490D-A1C8-4E4A-AFB2-08B4905E1B41}" srcOrd="4" destOrd="0" presId="urn:microsoft.com/office/officeart/2018/5/layout/IconCircleLabelList"/>
    <dgm:cxn modelId="{8C93EC8A-2186-4AA8-B29B-50624FE12E81}" type="presParOf" srcId="{2E11490D-A1C8-4E4A-AFB2-08B4905E1B41}" destId="{D65E0306-C089-4E52-8BBE-A890BF0F8A33}" srcOrd="0" destOrd="0" presId="urn:microsoft.com/office/officeart/2018/5/layout/IconCircleLabelList"/>
    <dgm:cxn modelId="{4B3C33E9-86A5-4280-B93B-8B761D7D5195}" type="presParOf" srcId="{2E11490D-A1C8-4E4A-AFB2-08B4905E1B41}" destId="{0EEBEF57-22E0-4C47-962D-E34D730C43D3}" srcOrd="1" destOrd="0" presId="urn:microsoft.com/office/officeart/2018/5/layout/IconCircleLabelList"/>
    <dgm:cxn modelId="{8D736290-8EA5-448D-8013-3C17A00B5597}" type="presParOf" srcId="{2E11490D-A1C8-4E4A-AFB2-08B4905E1B41}" destId="{A5611F4B-F6A4-4919-B7D1-3C8B0DD1FFB7}" srcOrd="2" destOrd="0" presId="urn:microsoft.com/office/officeart/2018/5/layout/IconCircleLabelList"/>
    <dgm:cxn modelId="{8382CA80-AC23-45AE-8966-E73E40D1B448}" type="presParOf" srcId="{2E11490D-A1C8-4E4A-AFB2-08B4905E1B41}" destId="{4E52D7A7-0152-4FEC-8D23-C8F905FBE83A}"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075F1E4-96F3-D749-9206-E4322C2F03EF}" type="doc">
      <dgm:prSet loTypeId="urn:microsoft.com/office/officeart/2005/8/layout/target3" loCatId="" qsTypeId="urn:microsoft.com/office/officeart/2005/8/quickstyle/simple1" qsCatId="simple" csTypeId="urn:microsoft.com/office/officeart/2005/8/colors/accent1_2" csCatId="accent1" phldr="1"/>
      <dgm:spPr/>
      <dgm:t>
        <a:bodyPr/>
        <a:lstStyle/>
        <a:p>
          <a:endParaRPr lang="en-US"/>
        </a:p>
      </dgm:t>
    </dgm:pt>
    <dgm:pt modelId="{71C27C9E-A008-EE48-9126-D3BC0DF8C996}">
      <dgm:prSet phldrT="[Text]"/>
      <dgm:spPr>
        <a:solidFill>
          <a:srgbClr val="700017"/>
        </a:solidFill>
        <a:ln>
          <a:solidFill>
            <a:schemeClr val="bg1"/>
          </a:solidFill>
        </a:ln>
      </dgm:spPr>
      <dgm:t>
        <a:bodyPr/>
        <a:lstStyle/>
        <a:p>
          <a:r>
            <a:rPr lang="en-US" b="1">
              <a:solidFill>
                <a:schemeClr val="bg1"/>
              </a:solidFill>
              <a:latin typeface="Arial" panose="020B0604020202020204" pitchFamily="34" charset="0"/>
              <a:cs typeface="Arial" panose="020B0604020202020204" pitchFamily="34" charset="0"/>
            </a:rPr>
            <a:t>Whole Child Advisory</a:t>
          </a:r>
          <a:endParaRPr lang="en-US" b="1" dirty="0">
            <a:solidFill>
              <a:schemeClr val="bg1"/>
            </a:solidFill>
            <a:latin typeface="Arial" panose="020B0604020202020204" pitchFamily="34" charset="0"/>
            <a:cs typeface="Arial" panose="020B0604020202020204" pitchFamily="34" charset="0"/>
          </a:endParaRPr>
        </a:p>
      </dgm:t>
    </dgm:pt>
    <dgm:pt modelId="{E9EFC31B-8066-5A4F-BAC3-D80CF74C501D}" type="parTrans" cxnId="{88C9757E-926B-C84B-A6AC-B91F002EF936}">
      <dgm:prSet/>
      <dgm:spPr/>
      <dgm:t>
        <a:bodyPr/>
        <a:lstStyle/>
        <a:p>
          <a:endParaRPr lang="en-US">
            <a:latin typeface="Arial" panose="020B0604020202020204" pitchFamily="34" charset="0"/>
            <a:cs typeface="Arial" panose="020B0604020202020204" pitchFamily="34" charset="0"/>
          </a:endParaRPr>
        </a:p>
      </dgm:t>
    </dgm:pt>
    <dgm:pt modelId="{2B01869F-F578-C644-89CD-55776020E04E}" type="sibTrans" cxnId="{88C9757E-926B-C84B-A6AC-B91F002EF936}">
      <dgm:prSet/>
      <dgm:spPr/>
      <dgm:t>
        <a:bodyPr/>
        <a:lstStyle/>
        <a:p>
          <a:endParaRPr lang="en-US">
            <a:latin typeface="Arial" panose="020B0604020202020204" pitchFamily="34" charset="0"/>
            <a:cs typeface="Arial" panose="020B0604020202020204" pitchFamily="34" charset="0"/>
          </a:endParaRPr>
        </a:p>
      </dgm:t>
    </dgm:pt>
    <dgm:pt modelId="{0AAC26FD-1AEF-E745-B38C-18B9A39BAD75}">
      <dgm:prSet phldrT="[Text]"/>
      <dgm:spPr>
        <a:solidFill>
          <a:srgbClr val="EEBD30">
            <a:alpha val="90000"/>
          </a:srgbClr>
        </a:solidFill>
        <a:ln>
          <a:solidFill>
            <a:schemeClr val="bg1"/>
          </a:solidFill>
        </a:ln>
      </dgm:spPr>
      <dgm:t>
        <a:bodyPr/>
        <a:lstStyle/>
        <a:p>
          <a:r>
            <a:rPr lang="en-US" b="1">
              <a:latin typeface="Arial" panose="020B0604020202020204" pitchFamily="34" charset="0"/>
              <a:cs typeface="Arial" panose="020B0604020202020204" pitchFamily="34" charset="0"/>
            </a:rPr>
            <a:t>Workgroups</a:t>
          </a:r>
          <a:endParaRPr lang="en-US" b="1" dirty="0">
            <a:latin typeface="Arial" panose="020B0604020202020204" pitchFamily="34" charset="0"/>
            <a:cs typeface="Arial" panose="020B0604020202020204" pitchFamily="34" charset="0"/>
          </a:endParaRPr>
        </a:p>
      </dgm:t>
    </dgm:pt>
    <dgm:pt modelId="{C2536BEE-EC63-5043-9241-F680CE0BB149}" type="parTrans" cxnId="{90A4F776-EEB4-EC4C-928C-E029E8EDE6F1}">
      <dgm:prSet/>
      <dgm:spPr/>
      <dgm:t>
        <a:bodyPr/>
        <a:lstStyle/>
        <a:p>
          <a:endParaRPr lang="en-US">
            <a:latin typeface="Arial" panose="020B0604020202020204" pitchFamily="34" charset="0"/>
            <a:cs typeface="Arial" panose="020B0604020202020204" pitchFamily="34" charset="0"/>
          </a:endParaRPr>
        </a:p>
      </dgm:t>
    </dgm:pt>
    <dgm:pt modelId="{5E16E1B3-3A3C-C645-8031-B46E214746EB}" type="sibTrans" cxnId="{90A4F776-EEB4-EC4C-928C-E029E8EDE6F1}">
      <dgm:prSet/>
      <dgm:spPr/>
      <dgm:t>
        <a:bodyPr/>
        <a:lstStyle/>
        <a:p>
          <a:endParaRPr lang="en-US">
            <a:latin typeface="Arial" panose="020B0604020202020204" pitchFamily="34" charset="0"/>
            <a:cs typeface="Arial" panose="020B0604020202020204" pitchFamily="34" charset="0"/>
          </a:endParaRPr>
        </a:p>
      </dgm:t>
    </dgm:pt>
    <dgm:pt modelId="{FEF27711-65B1-104F-A0A8-F5DFFF41DFD2}">
      <dgm:prSet phldrT="[Text]" custT="1"/>
      <dgm:spPr/>
      <dgm:t>
        <a:bodyPr/>
        <a:lstStyle/>
        <a:p>
          <a:r>
            <a:rPr lang="en-US" sz="2800">
              <a:latin typeface="Arial" panose="020B0604020202020204" pitchFamily="34" charset="0"/>
              <a:cs typeface="Arial" panose="020B0604020202020204" pitchFamily="34" charset="0"/>
            </a:rPr>
            <a:t>Ideas for Innovation</a:t>
          </a:r>
          <a:endParaRPr lang="en-US" sz="2800" dirty="0">
            <a:latin typeface="Arial" panose="020B0604020202020204" pitchFamily="34" charset="0"/>
            <a:cs typeface="Arial" panose="020B0604020202020204" pitchFamily="34" charset="0"/>
          </a:endParaRPr>
        </a:p>
      </dgm:t>
    </dgm:pt>
    <dgm:pt modelId="{C2CECB25-283C-FF43-BF11-8FFCA8AC8AA9}" type="parTrans" cxnId="{7084461F-2C6E-3448-B458-87291E615EEA}">
      <dgm:prSet/>
      <dgm:spPr/>
      <dgm:t>
        <a:bodyPr/>
        <a:lstStyle/>
        <a:p>
          <a:endParaRPr lang="en-US">
            <a:latin typeface="Arial" panose="020B0604020202020204" pitchFamily="34" charset="0"/>
            <a:cs typeface="Arial" panose="020B0604020202020204" pitchFamily="34" charset="0"/>
          </a:endParaRPr>
        </a:p>
      </dgm:t>
    </dgm:pt>
    <dgm:pt modelId="{0AAB1304-3F79-634A-A0F0-2281DEEB976D}" type="sibTrans" cxnId="{7084461F-2C6E-3448-B458-87291E615EEA}">
      <dgm:prSet/>
      <dgm:spPr/>
      <dgm:t>
        <a:bodyPr/>
        <a:lstStyle/>
        <a:p>
          <a:endParaRPr lang="en-US">
            <a:latin typeface="Arial" panose="020B0604020202020204" pitchFamily="34" charset="0"/>
            <a:cs typeface="Arial" panose="020B0604020202020204" pitchFamily="34" charset="0"/>
          </a:endParaRPr>
        </a:p>
      </dgm:t>
    </dgm:pt>
    <dgm:pt modelId="{985FC0B4-65AB-5041-BDF0-96B0927B3F7F}">
      <dgm:prSet phldrT="[Text]"/>
      <dgm:spPr>
        <a:solidFill>
          <a:srgbClr val="C0DB37">
            <a:alpha val="90000"/>
          </a:srgbClr>
        </a:solidFill>
        <a:ln>
          <a:solidFill>
            <a:schemeClr val="bg1"/>
          </a:solidFill>
        </a:ln>
      </dgm:spPr>
      <dgm:t>
        <a:bodyPr/>
        <a:lstStyle/>
        <a:p>
          <a:r>
            <a:rPr lang="en-US" b="1">
              <a:latin typeface="Arial" panose="020B0604020202020204" pitchFamily="34" charset="0"/>
              <a:cs typeface="Arial" panose="020B0604020202020204" pitchFamily="34" charset="0"/>
            </a:rPr>
            <a:t>Internal Team</a:t>
          </a:r>
          <a:endParaRPr lang="en-US" b="1" dirty="0">
            <a:latin typeface="Arial" panose="020B0604020202020204" pitchFamily="34" charset="0"/>
            <a:cs typeface="Arial" panose="020B0604020202020204" pitchFamily="34" charset="0"/>
          </a:endParaRPr>
        </a:p>
      </dgm:t>
    </dgm:pt>
    <dgm:pt modelId="{576BC7CD-2703-DF42-B7A2-EEE00F4B330C}" type="parTrans" cxnId="{7E13D9D8-632C-7442-8D5A-45F95AD86041}">
      <dgm:prSet/>
      <dgm:spPr/>
      <dgm:t>
        <a:bodyPr/>
        <a:lstStyle/>
        <a:p>
          <a:endParaRPr lang="en-US">
            <a:latin typeface="Arial" panose="020B0604020202020204" pitchFamily="34" charset="0"/>
            <a:cs typeface="Arial" panose="020B0604020202020204" pitchFamily="34" charset="0"/>
          </a:endParaRPr>
        </a:p>
      </dgm:t>
    </dgm:pt>
    <dgm:pt modelId="{99D15CE2-0EE2-0442-817D-02450D70288C}" type="sibTrans" cxnId="{7E13D9D8-632C-7442-8D5A-45F95AD86041}">
      <dgm:prSet/>
      <dgm:spPr/>
      <dgm:t>
        <a:bodyPr/>
        <a:lstStyle/>
        <a:p>
          <a:endParaRPr lang="en-US">
            <a:latin typeface="Arial" panose="020B0604020202020204" pitchFamily="34" charset="0"/>
            <a:cs typeface="Arial" panose="020B0604020202020204" pitchFamily="34" charset="0"/>
          </a:endParaRPr>
        </a:p>
      </dgm:t>
    </dgm:pt>
    <dgm:pt modelId="{727D5DD5-1F29-854B-A56F-9CC357AD68CE}">
      <dgm:prSet phldrT="[Text]" custT="1"/>
      <dgm:spPr/>
      <dgm:t>
        <a:bodyPr/>
        <a:lstStyle/>
        <a:p>
          <a:r>
            <a:rPr lang="en-US" sz="2800">
              <a:latin typeface="Arial" panose="020B0604020202020204" pitchFamily="34" charset="0"/>
              <a:cs typeface="Arial" panose="020B0604020202020204" pitchFamily="34" charset="0"/>
            </a:rPr>
            <a:t>Planning</a:t>
          </a:r>
          <a:endParaRPr lang="en-US" sz="2800" dirty="0">
            <a:latin typeface="Arial" panose="020B0604020202020204" pitchFamily="34" charset="0"/>
            <a:cs typeface="Arial" panose="020B0604020202020204" pitchFamily="34" charset="0"/>
          </a:endParaRPr>
        </a:p>
      </dgm:t>
    </dgm:pt>
    <dgm:pt modelId="{63779AD1-D5AF-D047-AE43-4EC2884322F3}" type="parTrans" cxnId="{961724E3-AFAB-4948-A6F3-4D1A28FA3F00}">
      <dgm:prSet/>
      <dgm:spPr/>
      <dgm:t>
        <a:bodyPr/>
        <a:lstStyle/>
        <a:p>
          <a:endParaRPr lang="en-US">
            <a:latin typeface="Arial" panose="020B0604020202020204" pitchFamily="34" charset="0"/>
            <a:cs typeface="Arial" panose="020B0604020202020204" pitchFamily="34" charset="0"/>
          </a:endParaRPr>
        </a:p>
      </dgm:t>
    </dgm:pt>
    <dgm:pt modelId="{8B2D30FE-B02F-6446-840C-11A6595162BA}" type="sibTrans" cxnId="{961724E3-AFAB-4948-A6F3-4D1A28FA3F00}">
      <dgm:prSet/>
      <dgm:spPr/>
      <dgm:t>
        <a:bodyPr/>
        <a:lstStyle/>
        <a:p>
          <a:endParaRPr lang="en-US">
            <a:latin typeface="Arial" panose="020B0604020202020204" pitchFamily="34" charset="0"/>
            <a:cs typeface="Arial" panose="020B0604020202020204" pitchFamily="34" charset="0"/>
          </a:endParaRPr>
        </a:p>
      </dgm:t>
    </dgm:pt>
    <dgm:pt modelId="{D7E44378-6E11-1C4C-AAFD-FA989A8CDC45}">
      <dgm:prSet phldrT="[Text]" custT="1"/>
      <dgm:spPr/>
      <dgm:t>
        <a:bodyPr/>
        <a:lstStyle/>
        <a:p>
          <a:r>
            <a:rPr lang="en-US" sz="2800">
              <a:latin typeface="Arial" panose="020B0604020202020204" pitchFamily="34" charset="0"/>
              <a:cs typeface="Arial" panose="020B0604020202020204" pitchFamily="34" charset="0"/>
            </a:rPr>
            <a:t>Review of feedback</a:t>
          </a:r>
          <a:endParaRPr lang="en-US" sz="2800" dirty="0">
            <a:latin typeface="Arial" panose="020B0604020202020204" pitchFamily="34" charset="0"/>
            <a:cs typeface="Arial" panose="020B0604020202020204" pitchFamily="34" charset="0"/>
          </a:endParaRPr>
        </a:p>
      </dgm:t>
    </dgm:pt>
    <dgm:pt modelId="{5D9FDB97-1EE3-044B-BE79-3FA38F9C316F}" type="parTrans" cxnId="{E2E7A27F-E53F-A246-9F56-E6DCF1A12CF2}">
      <dgm:prSet/>
      <dgm:spPr/>
      <dgm:t>
        <a:bodyPr/>
        <a:lstStyle/>
        <a:p>
          <a:endParaRPr lang="en-US">
            <a:latin typeface="Arial" panose="020B0604020202020204" pitchFamily="34" charset="0"/>
            <a:cs typeface="Arial" panose="020B0604020202020204" pitchFamily="34" charset="0"/>
          </a:endParaRPr>
        </a:p>
      </dgm:t>
    </dgm:pt>
    <dgm:pt modelId="{816D4850-97B5-BF4E-9D88-3E203792A354}" type="sibTrans" cxnId="{E2E7A27F-E53F-A246-9F56-E6DCF1A12CF2}">
      <dgm:prSet/>
      <dgm:spPr/>
      <dgm:t>
        <a:bodyPr/>
        <a:lstStyle/>
        <a:p>
          <a:endParaRPr lang="en-US">
            <a:latin typeface="Arial" panose="020B0604020202020204" pitchFamily="34" charset="0"/>
            <a:cs typeface="Arial" panose="020B0604020202020204" pitchFamily="34" charset="0"/>
          </a:endParaRPr>
        </a:p>
      </dgm:t>
    </dgm:pt>
    <dgm:pt modelId="{F7FEA110-CAE9-1D40-9260-05D3791E4905}">
      <dgm:prSet phldrT="[Text]" custT="1"/>
      <dgm:spPr/>
      <dgm:t>
        <a:bodyPr/>
        <a:lstStyle/>
        <a:p>
          <a:r>
            <a:rPr lang="en-US" sz="2800">
              <a:latin typeface="Arial" panose="020B0604020202020204" pitchFamily="34" charset="0"/>
              <a:cs typeface="Arial" panose="020B0604020202020204" pitchFamily="34" charset="0"/>
            </a:rPr>
            <a:t>Framework</a:t>
          </a:r>
          <a:endParaRPr lang="en-US" sz="2800" dirty="0">
            <a:latin typeface="Arial" panose="020B0604020202020204" pitchFamily="34" charset="0"/>
            <a:cs typeface="Arial" panose="020B0604020202020204" pitchFamily="34" charset="0"/>
          </a:endParaRPr>
        </a:p>
      </dgm:t>
    </dgm:pt>
    <dgm:pt modelId="{AF60A0F5-665E-354C-B2B2-85F1D0254522}" type="parTrans" cxnId="{34239084-CA3E-1B44-8F21-F1B3D6C48CFA}">
      <dgm:prSet/>
      <dgm:spPr/>
      <dgm:t>
        <a:bodyPr/>
        <a:lstStyle/>
        <a:p>
          <a:endParaRPr lang="en-US">
            <a:latin typeface="Arial" panose="020B0604020202020204" pitchFamily="34" charset="0"/>
            <a:cs typeface="Arial" panose="020B0604020202020204" pitchFamily="34" charset="0"/>
          </a:endParaRPr>
        </a:p>
      </dgm:t>
    </dgm:pt>
    <dgm:pt modelId="{E733429D-3993-7C48-94E2-0D420BE50FC2}" type="sibTrans" cxnId="{34239084-CA3E-1B44-8F21-F1B3D6C48CFA}">
      <dgm:prSet/>
      <dgm:spPr/>
      <dgm:t>
        <a:bodyPr/>
        <a:lstStyle/>
        <a:p>
          <a:endParaRPr lang="en-US">
            <a:latin typeface="Arial" panose="020B0604020202020204" pitchFamily="34" charset="0"/>
            <a:cs typeface="Arial" panose="020B0604020202020204" pitchFamily="34" charset="0"/>
          </a:endParaRPr>
        </a:p>
      </dgm:t>
    </dgm:pt>
    <dgm:pt modelId="{4A6D9A1F-85AD-7B43-A7B5-DAFFB553EF7E}" type="pres">
      <dgm:prSet presAssocID="{1075F1E4-96F3-D749-9206-E4322C2F03EF}" presName="Name0" presStyleCnt="0">
        <dgm:presLayoutVars>
          <dgm:chMax val="7"/>
          <dgm:dir/>
          <dgm:animLvl val="lvl"/>
          <dgm:resizeHandles val="exact"/>
        </dgm:presLayoutVars>
      </dgm:prSet>
      <dgm:spPr/>
    </dgm:pt>
    <dgm:pt modelId="{1F11BB84-C38A-7B4D-A06C-4A7C2AC97229}" type="pres">
      <dgm:prSet presAssocID="{71C27C9E-A008-EE48-9126-D3BC0DF8C996}" presName="circle1" presStyleLbl="node1" presStyleIdx="0" presStyleCnt="3"/>
      <dgm:spPr>
        <a:solidFill>
          <a:srgbClr val="700017"/>
        </a:solidFill>
      </dgm:spPr>
    </dgm:pt>
    <dgm:pt modelId="{FDFAD45C-FF1C-F94F-8647-718A9F722A1D}" type="pres">
      <dgm:prSet presAssocID="{71C27C9E-A008-EE48-9126-D3BC0DF8C996}" presName="space" presStyleCnt="0"/>
      <dgm:spPr/>
    </dgm:pt>
    <dgm:pt modelId="{62EA9A88-703C-C445-9CCA-6E967437F74E}" type="pres">
      <dgm:prSet presAssocID="{71C27C9E-A008-EE48-9126-D3BC0DF8C996}" presName="rect1" presStyleLbl="alignAcc1" presStyleIdx="0" presStyleCnt="3" custLinFactNeighborX="0" custLinFactNeighborY="243"/>
      <dgm:spPr/>
    </dgm:pt>
    <dgm:pt modelId="{C19C7CA2-AE2A-4E22-9703-890B7F81D0FE}" type="pres">
      <dgm:prSet presAssocID="{0AAC26FD-1AEF-E745-B38C-18B9A39BAD75}" presName="vertSpace2" presStyleLbl="node1" presStyleIdx="0" presStyleCnt="3"/>
      <dgm:spPr/>
    </dgm:pt>
    <dgm:pt modelId="{E1E61EF4-72F0-4FFA-9F78-11A5D41376ED}" type="pres">
      <dgm:prSet presAssocID="{0AAC26FD-1AEF-E745-B38C-18B9A39BAD75}" presName="circle2" presStyleLbl="node1" presStyleIdx="1" presStyleCnt="3"/>
      <dgm:spPr>
        <a:solidFill>
          <a:srgbClr val="EEBD30"/>
        </a:solidFill>
      </dgm:spPr>
    </dgm:pt>
    <dgm:pt modelId="{989E78CA-8DAD-4068-B7B6-A7C3F1A1E7D9}" type="pres">
      <dgm:prSet presAssocID="{0AAC26FD-1AEF-E745-B38C-18B9A39BAD75}" presName="rect2" presStyleLbl="alignAcc1" presStyleIdx="1" presStyleCnt="3"/>
      <dgm:spPr/>
    </dgm:pt>
    <dgm:pt modelId="{4269442B-1028-C94E-816E-FDDA0513A425}" type="pres">
      <dgm:prSet presAssocID="{985FC0B4-65AB-5041-BDF0-96B0927B3F7F}" presName="vertSpace3" presStyleLbl="node1" presStyleIdx="1" presStyleCnt="3"/>
      <dgm:spPr/>
    </dgm:pt>
    <dgm:pt modelId="{61D90691-3AB9-9F4D-9555-965F6739AE4E}" type="pres">
      <dgm:prSet presAssocID="{985FC0B4-65AB-5041-BDF0-96B0927B3F7F}" presName="circle3" presStyleLbl="node1" presStyleIdx="2" presStyleCnt="3"/>
      <dgm:spPr>
        <a:solidFill>
          <a:srgbClr val="C0DB37"/>
        </a:solidFill>
      </dgm:spPr>
    </dgm:pt>
    <dgm:pt modelId="{52C92F49-097D-1E40-9239-20CDCCFFFD3C}" type="pres">
      <dgm:prSet presAssocID="{985FC0B4-65AB-5041-BDF0-96B0927B3F7F}" presName="rect3" presStyleLbl="alignAcc1" presStyleIdx="2" presStyleCnt="3"/>
      <dgm:spPr/>
    </dgm:pt>
    <dgm:pt modelId="{D9BF7C03-EBF4-5A4E-8F96-E4DB6EDA219F}" type="pres">
      <dgm:prSet presAssocID="{71C27C9E-A008-EE48-9126-D3BC0DF8C996}" presName="rect1ParTx" presStyleLbl="alignAcc1" presStyleIdx="2" presStyleCnt="3">
        <dgm:presLayoutVars>
          <dgm:chMax val="1"/>
          <dgm:bulletEnabled val="1"/>
        </dgm:presLayoutVars>
      </dgm:prSet>
      <dgm:spPr/>
    </dgm:pt>
    <dgm:pt modelId="{A78FAA41-ECD6-A344-BED4-CD2A49D07C6F}" type="pres">
      <dgm:prSet presAssocID="{71C27C9E-A008-EE48-9126-D3BC0DF8C996}" presName="rect1ChTx" presStyleLbl="alignAcc1" presStyleIdx="2" presStyleCnt="3">
        <dgm:presLayoutVars>
          <dgm:bulletEnabled val="1"/>
        </dgm:presLayoutVars>
      </dgm:prSet>
      <dgm:spPr/>
    </dgm:pt>
    <dgm:pt modelId="{2CADBABE-F6E9-4049-9886-F148878CEDCC}" type="pres">
      <dgm:prSet presAssocID="{0AAC26FD-1AEF-E745-B38C-18B9A39BAD75}" presName="rect2ParTx" presStyleLbl="alignAcc1" presStyleIdx="2" presStyleCnt="3">
        <dgm:presLayoutVars>
          <dgm:chMax val="1"/>
          <dgm:bulletEnabled val="1"/>
        </dgm:presLayoutVars>
      </dgm:prSet>
      <dgm:spPr/>
    </dgm:pt>
    <dgm:pt modelId="{C83BBBCB-620B-4666-9E20-232B86E6640B}" type="pres">
      <dgm:prSet presAssocID="{0AAC26FD-1AEF-E745-B38C-18B9A39BAD75}" presName="rect2ChTx" presStyleLbl="alignAcc1" presStyleIdx="2" presStyleCnt="3">
        <dgm:presLayoutVars>
          <dgm:bulletEnabled val="1"/>
        </dgm:presLayoutVars>
      </dgm:prSet>
      <dgm:spPr/>
    </dgm:pt>
    <dgm:pt modelId="{CC2F2DDC-5200-A747-B9E9-0BB19934A4C5}" type="pres">
      <dgm:prSet presAssocID="{985FC0B4-65AB-5041-BDF0-96B0927B3F7F}" presName="rect3ParTx" presStyleLbl="alignAcc1" presStyleIdx="2" presStyleCnt="3">
        <dgm:presLayoutVars>
          <dgm:chMax val="1"/>
          <dgm:bulletEnabled val="1"/>
        </dgm:presLayoutVars>
      </dgm:prSet>
      <dgm:spPr/>
    </dgm:pt>
    <dgm:pt modelId="{C2A5859A-FBC4-6A40-9304-0CB4743EF826}" type="pres">
      <dgm:prSet presAssocID="{985FC0B4-65AB-5041-BDF0-96B0927B3F7F}" presName="rect3ChTx" presStyleLbl="alignAcc1" presStyleIdx="2" presStyleCnt="3">
        <dgm:presLayoutVars>
          <dgm:bulletEnabled val="1"/>
        </dgm:presLayoutVars>
      </dgm:prSet>
      <dgm:spPr/>
    </dgm:pt>
  </dgm:ptLst>
  <dgm:cxnLst>
    <dgm:cxn modelId="{7084461F-2C6E-3448-B458-87291E615EEA}" srcId="{0AAC26FD-1AEF-E745-B38C-18B9A39BAD75}" destId="{FEF27711-65B1-104F-A0A8-F5DFFF41DFD2}" srcOrd="1" destOrd="0" parTransId="{C2CECB25-283C-FF43-BF11-8FFCA8AC8AA9}" sibTransId="{0AAB1304-3F79-634A-A0F0-2281DEEB976D}"/>
    <dgm:cxn modelId="{338F2E2D-3106-4840-9A4F-F70D0A81B475}" type="presOf" srcId="{727D5DD5-1F29-854B-A56F-9CC357AD68CE}" destId="{C2A5859A-FBC4-6A40-9304-0CB4743EF826}" srcOrd="0" destOrd="0" presId="urn:microsoft.com/office/officeart/2005/8/layout/target3"/>
    <dgm:cxn modelId="{EA1FF03E-8C11-FF47-BA71-97CA1C357960}" type="presOf" srcId="{71C27C9E-A008-EE48-9126-D3BC0DF8C996}" destId="{62EA9A88-703C-C445-9CCA-6E967437F74E}" srcOrd="0" destOrd="0" presId="urn:microsoft.com/office/officeart/2005/8/layout/target3"/>
    <dgm:cxn modelId="{B315D160-D6B7-694F-B99A-99074595AFC9}" type="presOf" srcId="{0AAC26FD-1AEF-E745-B38C-18B9A39BAD75}" destId="{989E78CA-8DAD-4068-B7B6-A7C3F1A1E7D9}" srcOrd="0" destOrd="0" presId="urn:microsoft.com/office/officeart/2005/8/layout/target3"/>
    <dgm:cxn modelId="{135A3369-AD6D-AA48-B10D-BDD9A1D20872}" type="presOf" srcId="{0AAC26FD-1AEF-E745-B38C-18B9A39BAD75}" destId="{2CADBABE-F6E9-4049-9886-F148878CEDCC}" srcOrd="1" destOrd="0" presId="urn:microsoft.com/office/officeart/2005/8/layout/target3"/>
    <dgm:cxn modelId="{8BCEF270-01B7-3742-AD71-8AEFF7D06E8A}" type="presOf" srcId="{985FC0B4-65AB-5041-BDF0-96B0927B3F7F}" destId="{CC2F2DDC-5200-A747-B9E9-0BB19934A4C5}" srcOrd="1" destOrd="0" presId="urn:microsoft.com/office/officeart/2005/8/layout/target3"/>
    <dgm:cxn modelId="{90A4F776-EEB4-EC4C-928C-E029E8EDE6F1}" srcId="{1075F1E4-96F3-D749-9206-E4322C2F03EF}" destId="{0AAC26FD-1AEF-E745-B38C-18B9A39BAD75}" srcOrd="1" destOrd="0" parTransId="{C2536BEE-EC63-5043-9241-F680CE0BB149}" sibTransId="{5E16E1B3-3A3C-C645-8031-B46E214746EB}"/>
    <dgm:cxn modelId="{45BDBA5A-C983-014F-8E8A-7B5211A9B543}" type="presOf" srcId="{F7FEA110-CAE9-1D40-9260-05D3791E4905}" destId="{C83BBBCB-620B-4666-9E20-232B86E6640B}" srcOrd="0" destOrd="0" presId="urn:microsoft.com/office/officeart/2005/8/layout/target3"/>
    <dgm:cxn modelId="{88C9757E-926B-C84B-A6AC-B91F002EF936}" srcId="{1075F1E4-96F3-D749-9206-E4322C2F03EF}" destId="{71C27C9E-A008-EE48-9126-D3BC0DF8C996}" srcOrd="0" destOrd="0" parTransId="{E9EFC31B-8066-5A4F-BAC3-D80CF74C501D}" sibTransId="{2B01869F-F578-C644-89CD-55776020E04E}"/>
    <dgm:cxn modelId="{E2E7A27F-E53F-A246-9F56-E6DCF1A12CF2}" srcId="{985FC0B4-65AB-5041-BDF0-96B0927B3F7F}" destId="{D7E44378-6E11-1C4C-AAFD-FA989A8CDC45}" srcOrd="1" destOrd="0" parTransId="{5D9FDB97-1EE3-044B-BE79-3FA38F9C316F}" sibTransId="{816D4850-97B5-BF4E-9D88-3E203792A354}"/>
    <dgm:cxn modelId="{34239084-CA3E-1B44-8F21-F1B3D6C48CFA}" srcId="{0AAC26FD-1AEF-E745-B38C-18B9A39BAD75}" destId="{F7FEA110-CAE9-1D40-9260-05D3791E4905}" srcOrd="0" destOrd="0" parTransId="{AF60A0F5-665E-354C-B2B2-85F1D0254522}" sibTransId="{E733429D-3993-7C48-94E2-0D420BE50FC2}"/>
    <dgm:cxn modelId="{8AF6DF8E-681C-944A-8D44-DA555922CC41}" type="presOf" srcId="{1075F1E4-96F3-D749-9206-E4322C2F03EF}" destId="{4A6D9A1F-85AD-7B43-A7B5-DAFFB553EF7E}" srcOrd="0" destOrd="0" presId="urn:microsoft.com/office/officeart/2005/8/layout/target3"/>
    <dgm:cxn modelId="{3F22959A-2144-464D-BCC4-EF615F2FE60D}" type="presOf" srcId="{FEF27711-65B1-104F-A0A8-F5DFFF41DFD2}" destId="{C83BBBCB-620B-4666-9E20-232B86E6640B}" srcOrd="0" destOrd="1" presId="urn:microsoft.com/office/officeart/2005/8/layout/target3"/>
    <dgm:cxn modelId="{1E39C0A3-3482-974E-A9A5-629212F80012}" type="presOf" srcId="{985FC0B4-65AB-5041-BDF0-96B0927B3F7F}" destId="{52C92F49-097D-1E40-9239-20CDCCFFFD3C}" srcOrd="0" destOrd="0" presId="urn:microsoft.com/office/officeart/2005/8/layout/target3"/>
    <dgm:cxn modelId="{BC1B77AD-B5EE-9A4D-904A-6A551599B173}" type="presOf" srcId="{D7E44378-6E11-1C4C-AAFD-FA989A8CDC45}" destId="{C2A5859A-FBC4-6A40-9304-0CB4743EF826}" srcOrd="0" destOrd="1" presId="urn:microsoft.com/office/officeart/2005/8/layout/target3"/>
    <dgm:cxn modelId="{7E13D9D8-632C-7442-8D5A-45F95AD86041}" srcId="{1075F1E4-96F3-D749-9206-E4322C2F03EF}" destId="{985FC0B4-65AB-5041-BDF0-96B0927B3F7F}" srcOrd="2" destOrd="0" parTransId="{576BC7CD-2703-DF42-B7A2-EEE00F4B330C}" sibTransId="{99D15CE2-0EE2-0442-817D-02450D70288C}"/>
    <dgm:cxn modelId="{961724E3-AFAB-4948-A6F3-4D1A28FA3F00}" srcId="{985FC0B4-65AB-5041-BDF0-96B0927B3F7F}" destId="{727D5DD5-1F29-854B-A56F-9CC357AD68CE}" srcOrd="0" destOrd="0" parTransId="{63779AD1-D5AF-D047-AE43-4EC2884322F3}" sibTransId="{8B2D30FE-B02F-6446-840C-11A6595162BA}"/>
    <dgm:cxn modelId="{E34002E6-63F3-5146-B56A-AEDD0BB49859}" type="presOf" srcId="{71C27C9E-A008-EE48-9126-D3BC0DF8C996}" destId="{D9BF7C03-EBF4-5A4E-8F96-E4DB6EDA219F}" srcOrd="1" destOrd="0" presId="urn:microsoft.com/office/officeart/2005/8/layout/target3"/>
    <dgm:cxn modelId="{A4653BF0-A2DA-484F-9417-0D102884F5F4}" type="presParOf" srcId="{4A6D9A1F-85AD-7B43-A7B5-DAFFB553EF7E}" destId="{1F11BB84-C38A-7B4D-A06C-4A7C2AC97229}" srcOrd="0" destOrd="0" presId="urn:microsoft.com/office/officeart/2005/8/layout/target3"/>
    <dgm:cxn modelId="{5757CDE8-BF4F-F244-A90C-04204CC4782E}" type="presParOf" srcId="{4A6D9A1F-85AD-7B43-A7B5-DAFFB553EF7E}" destId="{FDFAD45C-FF1C-F94F-8647-718A9F722A1D}" srcOrd="1" destOrd="0" presId="urn:microsoft.com/office/officeart/2005/8/layout/target3"/>
    <dgm:cxn modelId="{ACF568D0-9183-F949-9766-56832754B66C}" type="presParOf" srcId="{4A6D9A1F-85AD-7B43-A7B5-DAFFB553EF7E}" destId="{62EA9A88-703C-C445-9CCA-6E967437F74E}" srcOrd="2" destOrd="0" presId="urn:microsoft.com/office/officeart/2005/8/layout/target3"/>
    <dgm:cxn modelId="{6C2D3327-5D8E-4D41-A1E7-925B2215AF2E}" type="presParOf" srcId="{4A6D9A1F-85AD-7B43-A7B5-DAFFB553EF7E}" destId="{C19C7CA2-AE2A-4E22-9703-890B7F81D0FE}" srcOrd="3" destOrd="0" presId="urn:microsoft.com/office/officeart/2005/8/layout/target3"/>
    <dgm:cxn modelId="{CD6B7EC2-B2AF-6B4F-95C2-3784ED17A689}" type="presParOf" srcId="{4A6D9A1F-85AD-7B43-A7B5-DAFFB553EF7E}" destId="{E1E61EF4-72F0-4FFA-9F78-11A5D41376ED}" srcOrd="4" destOrd="0" presId="urn:microsoft.com/office/officeart/2005/8/layout/target3"/>
    <dgm:cxn modelId="{42F58188-BCAD-304E-8E09-B327366602F7}" type="presParOf" srcId="{4A6D9A1F-85AD-7B43-A7B5-DAFFB553EF7E}" destId="{989E78CA-8DAD-4068-B7B6-A7C3F1A1E7D9}" srcOrd="5" destOrd="0" presId="urn:microsoft.com/office/officeart/2005/8/layout/target3"/>
    <dgm:cxn modelId="{AF3E38E3-9587-4A49-ACCF-6CD78F058F85}" type="presParOf" srcId="{4A6D9A1F-85AD-7B43-A7B5-DAFFB553EF7E}" destId="{4269442B-1028-C94E-816E-FDDA0513A425}" srcOrd="6" destOrd="0" presId="urn:microsoft.com/office/officeart/2005/8/layout/target3"/>
    <dgm:cxn modelId="{81AF9CC8-DDAC-2042-8681-40962A24DC36}" type="presParOf" srcId="{4A6D9A1F-85AD-7B43-A7B5-DAFFB553EF7E}" destId="{61D90691-3AB9-9F4D-9555-965F6739AE4E}" srcOrd="7" destOrd="0" presId="urn:microsoft.com/office/officeart/2005/8/layout/target3"/>
    <dgm:cxn modelId="{D661B90C-0532-0842-B493-5EE737AF37EE}" type="presParOf" srcId="{4A6D9A1F-85AD-7B43-A7B5-DAFFB553EF7E}" destId="{52C92F49-097D-1E40-9239-20CDCCFFFD3C}" srcOrd="8" destOrd="0" presId="urn:microsoft.com/office/officeart/2005/8/layout/target3"/>
    <dgm:cxn modelId="{42C45EFA-E6A6-C84E-820B-7482DE16737F}" type="presParOf" srcId="{4A6D9A1F-85AD-7B43-A7B5-DAFFB553EF7E}" destId="{D9BF7C03-EBF4-5A4E-8F96-E4DB6EDA219F}" srcOrd="9" destOrd="0" presId="urn:microsoft.com/office/officeart/2005/8/layout/target3"/>
    <dgm:cxn modelId="{3B0E5CFA-FCC9-8548-A158-BAE14782BD4B}" type="presParOf" srcId="{4A6D9A1F-85AD-7B43-A7B5-DAFFB553EF7E}" destId="{A78FAA41-ECD6-A344-BED4-CD2A49D07C6F}" srcOrd="10" destOrd="0" presId="urn:microsoft.com/office/officeart/2005/8/layout/target3"/>
    <dgm:cxn modelId="{7C919580-0108-D84E-91FD-D7786DC38E80}" type="presParOf" srcId="{4A6D9A1F-85AD-7B43-A7B5-DAFFB553EF7E}" destId="{2CADBABE-F6E9-4049-9886-F148878CEDCC}" srcOrd="11" destOrd="0" presId="urn:microsoft.com/office/officeart/2005/8/layout/target3"/>
    <dgm:cxn modelId="{2ACE8478-3E7C-4F49-A72A-3EA76B2CE740}" type="presParOf" srcId="{4A6D9A1F-85AD-7B43-A7B5-DAFFB553EF7E}" destId="{C83BBBCB-620B-4666-9E20-232B86E6640B}" srcOrd="12" destOrd="0" presId="urn:microsoft.com/office/officeart/2005/8/layout/target3"/>
    <dgm:cxn modelId="{812847DC-5AAC-DF4B-A879-C6E8A7B34D54}" type="presParOf" srcId="{4A6D9A1F-85AD-7B43-A7B5-DAFFB553EF7E}" destId="{CC2F2DDC-5200-A747-B9E9-0BB19934A4C5}" srcOrd="13" destOrd="0" presId="urn:microsoft.com/office/officeart/2005/8/layout/target3"/>
    <dgm:cxn modelId="{4B189F2E-5729-8E42-AB9F-94E5475C288F}" type="presParOf" srcId="{4A6D9A1F-85AD-7B43-A7B5-DAFFB553EF7E}" destId="{C2A5859A-FBC4-6A40-9304-0CB4743EF826}" srcOrd="14" destOrd="0" presId="urn:microsoft.com/office/officeart/2005/8/layout/target3"/>
  </dgm:cxnLst>
  <dgm:bg/>
  <dgm:whole>
    <a:ln>
      <a:solidFill>
        <a:schemeClr val="bg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85D3B0-D089-4047-BB39-29F5050A3908}">
      <dsp:nvSpPr>
        <dsp:cNvPr id="0" name=""/>
        <dsp:cNvSpPr/>
      </dsp:nvSpPr>
      <dsp:spPr>
        <a:xfrm>
          <a:off x="531557" y="454419"/>
          <a:ext cx="1544062" cy="1544062"/>
        </a:xfrm>
        <a:prstGeom prst="ellipse">
          <a:avLst/>
        </a:prstGeom>
        <a:solidFill>
          <a:srgbClr val="CD0920"/>
        </a:solidFill>
        <a:ln>
          <a:noFill/>
        </a:ln>
        <a:effectLst/>
      </dsp:spPr>
      <dsp:style>
        <a:lnRef idx="0">
          <a:scrgbClr r="0" g="0" b="0"/>
        </a:lnRef>
        <a:fillRef idx="1">
          <a:scrgbClr r="0" g="0" b="0"/>
        </a:fillRef>
        <a:effectRef idx="0">
          <a:scrgbClr r="0" g="0" b="0"/>
        </a:effectRef>
        <a:fontRef idx="minor"/>
      </dsp:style>
    </dsp:sp>
    <dsp:sp modelId="{9DE55AA1-BF1A-42A6-AB66-47154ECA14C0}">
      <dsp:nvSpPr>
        <dsp:cNvPr id="0" name=""/>
        <dsp:cNvSpPr/>
      </dsp:nvSpPr>
      <dsp:spPr>
        <a:xfrm>
          <a:off x="860620" y="783481"/>
          <a:ext cx="885937" cy="8859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3BDC7DC-524F-4715-8A3F-2D2724CC2847}">
      <dsp:nvSpPr>
        <dsp:cNvPr id="0" name=""/>
        <dsp:cNvSpPr/>
      </dsp:nvSpPr>
      <dsp:spPr>
        <a:xfrm>
          <a:off x="37963" y="2479419"/>
          <a:ext cx="2531250" cy="141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defRPr cap="all"/>
          </a:pPr>
          <a:r>
            <a:rPr lang="en-US" sz="3200" kern="1200" cap="none">
              <a:latin typeface="Arial" panose="020B0604020202020204" pitchFamily="34" charset="0"/>
              <a:cs typeface="Arial" panose="020B0604020202020204" pitchFamily="34" charset="0"/>
            </a:rPr>
            <a:t>Established in September 2019</a:t>
          </a:r>
          <a:endParaRPr lang="en-US" sz="3200" kern="1200" cap="none" dirty="0">
            <a:latin typeface="Arial" panose="020B0604020202020204" pitchFamily="34" charset="0"/>
            <a:cs typeface="Arial" panose="020B0604020202020204" pitchFamily="34" charset="0"/>
          </a:endParaRPr>
        </a:p>
      </dsp:txBody>
      <dsp:txXfrm>
        <a:off x="37963" y="2479419"/>
        <a:ext cx="2531250" cy="1417500"/>
      </dsp:txXfrm>
    </dsp:sp>
    <dsp:sp modelId="{4418B215-5D42-43B2-B802-A04CB7062B33}">
      <dsp:nvSpPr>
        <dsp:cNvPr id="0" name=""/>
        <dsp:cNvSpPr/>
      </dsp:nvSpPr>
      <dsp:spPr>
        <a:xfrm>
          <a:off x="3505776" y="454419"/>
          <a:ext cx="1544062" cy="154406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048A43-E4F9-4B2F-A103-BE6FCC71FC6F}">
      <dsp:nvSpPr>
        <dsp:cNvPr id="0" name=""/>
        <dsp:cNvSpPr/>
      </dsp:nvSpPr>
      <dsp:spPr>
        <a:xfrm>
          <a:off x="3834838" y="783481"/>
          <a:ext cx="885937" cy="8859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9D6C64A-D53D-4A0E-95B6-E4F133C8D47D}">
      <dsp:nvSpPr>
        <dsp:cNvPr id="0" name=""/>
        <dsp:cNvSpPr/>
      </dsp:nvSpPr>
      <dsp:spPr>
        <a:xfrm>
          <a:off x="3012182" y="2479419"/>
          <a:ext cx="2531250" cy="141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defRPr cap="all"/>
          </a:pPr>
          <a:r>
            <a:rPr lang="en-US" sz="3200" kern="1200" cap="none" dirty="0">
              <a:latin typeface="Arial" panose="020B0604020202020204" pitchFamily="34" charset="0"/>
              <a:cs typeface="Arial" panose="020B0604020202020204" pitchFamily="34" charset="0"/>
            </a:rPr>
            <a:t>47 External Stakeholders</a:t>
          </a:r>
        </a:p>
      </dsp:txBody>
      <dsp:txXfrm>
        <a:off x="3012182" y="2479419"/>
        <a:ext cx="2531250" cy="1417500"/>
      </dsp:txXfrm>
    </dsp:sp>
    <dsp:sp modelId="{D65E0306-C089-4E52-8BBE-A890BF0F8A33}">
      <dsp:nvSpPr>
        <dsp:cNvPr id="0" name=""/>
        <dsp:cNvSpPr/>
      </dsp:nvSpPr>
      <dsp:spPr>
        <a:xfrm>
          <a:off x="6479995" y="454419"/>
          <a:ext cx="1544062" cy="1544062"/>
        </a:xfrm>
        <a:prstGeom prst="ellipse">
          <a:avLst/>
        </a:prstGeom>
        <a:solidFill>
          <a:srgbClr val="040284"/>
        </a:solidFill>
        <a:ln>
          <a:noFill/>
        </a:ln>
        <a:effectLst/>
      </dsp:spPr>
      <dsp:style>
        <a:lnRef idx="0">
          <a:scrgbClr r="0" g="0" b="0"/>
        </a:lnRef>
        <a:fillRef idx="1">
          <a:scrgbClr r="0" g="0" b="0"/>
        </a:fillRef>
        <a:effectRef idx="0">
          <a:scrgbClr r="0" g="0" b="0"/>
        </a:effectRef>
        <a:fontRef idx="minor"/>
      </dsp:style>
    </dsp:sp>
    <dsp:sp modelId="{0EEBEF57-22E0-4C47-962D-E34D730C43D3}">
      <dsp:nvSpPr>
        <dsp:cNvPr id="0" name=""/>
        <dsp:cNvSpPr/>
      </dsp:nvSpPr>
      <dsp:spPr>
        <a:xfrm>
          <a:off x="6809057" y="783481"/>
          <a:ext cx="885937" cy="8859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E52D7A7-0152-4FEC-8D23-C8F905FBE83A}">
      <dsp:nvSpPr>
        <dsp:cNvPr id="0" name=""/>
        <dsp:cNvSpPr/>
      </dsp:nvSpPr>
      <dsp:spPr>
        <a:xfrm>
          <a:off x="5986401" y="2479419"/>
          <a:ext cx="2531250" cy="141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defRPr cap="all"/>
          </a:pPr>
          <a:r>
            <a:rPr lang="en-US" sz="3200" kern="1200" cap="none">
              <a:solidFill>
                <a:srgbClr val="040284"/>
              </a:solidFill>
              <a:latin typeface="Arial" panose="020B0604020202020204" pitchFamily="34" charset="0"/>
              <a:cs typeface="Arial" panose="020B0604020202020204" pitchFamily="34" charset="0"/>
            </a:rPr>
            <a:t>Internal Team</a:t>
          </a:r>
          <a:endParaRPr lang="en-US" sz="3200" kern="1200" cap="none" dirty="0">
            <a:solidFill>
              <a:srgbClr val="040284"/>
            </a:solidFill>
            <a:latin typeface="Arial" panose="020B0604020202020204" pitchFamily="34" charset="0"/>
            <a:cs typeface="Arial" panose="020B0604020202020204" pitchFamily="34" charset="0"/>
          </a:endParaRPr>
        </a:p>
      </dsp:txBody>
      <dsp:txXfrm>
        <a:off x="5986401" y="2479419"/>
        <a:ext cx="2531250" cy="14175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11BB84-C38A-7B4D-A06C-4A7C2AC97229}">
      <dsp:nvSpPr>
        <dsp:cNvPr id="0" name=""/>
        <dsp:cNvSpPr/>
      </dsp:nvSpPr>
      <dsp:spPr>
        <a:xfrm>
          <a:off x="0" y="0"/>
          <a:ext cx="4525963" cy="4525963"/>
        </a:xfrm>
        <a:prstGeom prst="pie">
          <a:avLst>
            <a:gd name="adj1" fmla="val 5400000"/>
            <a:gd name="adj2" fmla="val 16200000"/>
          </a:avLst>
        </a:prstGeom>
        <a:solidFill>
          <a:srgbClr val="70001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EA9A88-703C-C445-9CCA-6E967437F74E}">
      <dsp:nvSpPr>
        <dsp:cNvPr id="0" name=""/>
        <dsp:cNvSpPr/>
      </dsp:nvSpPr>
      <dsp:spPr>
        <a:xfrm>
          <a:off x="2262981" y="0"/>
          <a:ext cx="5966618" cy="4525963"/>
        </a:xfrm>
        <a:prstGeom prst="rect">
          <a:avLst/>
        </a:prstGeom>
        <a:solidFill>
          <a:srgbClr val="700017"/>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b="1" kern="1200">
              <a:solidFill>
                <a:schemeClr val="bg1"/>
              </a:solidFill>
              <a:latin typeface="Arial" panose="020B0604020202020204" pitchFamily="34" charset="0"/>
              <a:cs typeface="Arial" panose="020B0604020202020204" pitchFamily="34" charset="0"/>
            </a:rPr>
            <a:t>Whole Child Advisory</a:t>
          </a:r>
          <a:endParaRPr lang="en-US" sz="3500" b="1" kern="1200" dirty="0">
            <a:solidFill>
              <a:schemeClr val="bg1"/>
            </a:solidFill>
            <a:latin typeface="Arial" panose="020B0604020202020204" pitchFamily="34" charset="0"/>
            <a:cs typeface="Arial" panose="020B0604020202020204" pitchFamily="34" charset="0"/>
          </a:endParaRPr>
        </a:p>
      </dsp:txBody>
      <dsp:txXfrm>
        <a:off x="2262981" y="0"/>
        <a:ext cx="2983309" cy="1357791"/>
      </dsp:txXfrm>
    </dsp:sp>
    <dsp:sp modelId="{E1E61EF4-72F0-4FFA-9F78-11A5D41376ED}">
      <dsp:nvSpPr>
        <dsp:cNvPr id="0" name=""/>
        <dsp:cNvSpPr/>
      </dsp:nvSpPr>
      <dsp:spPr>
        <a:xfrm>
          <a:off x="792044" y="1357791"/>
          <a:ext cx="2941873" cy="2941873"/>
        </a:xfrm>
        <a:prstGeom prst="pie">
          <a:avLst>
            <a:gd name="adj1" fmla="val 5400000"/>
            <a:gd name="adj2" fmla="val 16200000"/>
          </a:avLst>
        </a:prstGeom>
        <a:solidFill>
          <a:srgbClr val="EEBD3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9E78CA-8DAD-4068-B7B6-A7C3F1A1E7D9}">
      <dsp:nvSpPr>
        <dsp:cNvPr id="0" name=""/>
        <dsp:cNvSpPr/>
      </dsp:nvSpPr>
      <dsp:spPr>
        <a:xfrm>
          <a:off x="2262981" y="1357791"/>
          <a:ext cx="5966618" cy="2941873"/>
        </a:xfrm>
        <a:prstGeom prst="rect">
          <a:avLst/>
        </a:prstGeom>
        <a:solidFill>
          <a:srgbClr val="EEBD30">
            <a:alpha val="90000"/>
          </a:srgb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b="1" kern="1200">
              <a:latin typeface="Arial" panose="020B0604020202020204" pitchFamily="34" charset="0"/>
              <a:cs typeface="Arial" panose="020B0604020202020204" pitchFamily="34" charset="0"/>
            </a:rPr>
            <a:t>Workgroups</a:t>
          </a:r>
          <a:endParaRPr lang="en-US" sz="3500" b="1" kern="1200" dirty="0">
            <a:latin typeface="Arial" panose="020B0604020202020204" pitchFamily="34" charset="0"/>
            <a:cs typeface="Arial" panose="020B0604020202020204" pitchFamily="34" charset="0"/>
          </a:endParaRPr>
        </a:p>
      </dsp:txBody>
      <dsp:txXfrm>
        <a:off x="2262981" y="1357791"/>
        <a:ext cx="2983309" cy="1357787"/>
      </dsp:txXfrm>
    </dsp:sp>
    <dsp:sp modelId="{61D90691-3AB9-9F4D-9555-965F6739AE4E}">
      <dsp:nvSpPr>
        <dsp:cNvPr id="0" name=""/>
        <dsp:cNvSpPr/>
      </dsp:nvSpPr>
      <dsp:spPr>
        <a:xfrm>
          <a:off x="1584087" y="2715579"/>
          <a:ext cx="1357787" cy="1357787"/>
        </a:xfrm>
        <a:prstGeom prst="pie">
          <a:avLst>
            <a:gd name="adj1" fmla="val 5400000"/>
            <a:gd name="adj2" fmla="val 16200000"/>
          </a:avLst>
        </a:prstGeom>
        <a:solidFill>
          <a:srgbClr val="C0DB3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C92F49-097D-1E40-9239-20CDCCFFFD3C}">
      <dsp:nvSpPr>
        <dsp:cNvPr id="0" name=""/>
        <dsp:cNvSpPr/>
      </dsp:nvSpPr>
      <dsp:spPr>
        <a:xfrm>
          <a:off x="2262981" y="2715579"/>
          <a:ext cx="5966618" cy="1357787"/>
        </a:xfrm>
        <a:prstGeom prst="rect">
          <a:avLst/>
        </a:prstGeom>
        <a:solidFill>
          <a:srgbClr val="C0DB37">
            <a:alpha val="90000"/>
          </a:srgb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b="1" kern="1200">
              <a:latin typeface="Arial" panose="020B0604020202020204" pitchFamily="34" charset="0"/>
              <a:cs typeface="Arial" panose="020B0604020202020204" pitchFamily="34" charset="0"/>
            </a:rPr>
            <a:t>Internal Team</a:t>
          </a:r>
          <a:endParaRPr lang="en-US" sz="3500" b="1" kern="1200" dirty="0">
            <a:latin typeface="Arial" panose="020B0604020202020204" pitchFamily="34" charset="0"/>
            <a:cs typeface="Arial" panose="020B0604020202020204" pitchFamily="34" charset="0"/>
          </a:endParaRPr>
        </a:p>
      </dsp:txBody>
      <dsp:txXfrm>
        <a:off x="2262981" y="2715579"/>
        <a:ext cx="2983309" cy="1357787"/>
      </dsp:txXfrm>
    </dsp:sp>
    <dsp:sp modelId="{C83BBBCB-620B-4666-9E20-232B86E6640B}">
      <dsp:nvSpPr>
        <dsp:cNvPr id="0" name=""/>
        <dsp:cNvSpPr/>
      </dsp:nvSpPr>
      <dsp:spPr>
        <a:xfrm>
          <a:off x="5246290" y="1357791"/>
          <a:ext cx="2983309" cy="135778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85750" lvl="1" indent="-285750" algn="l" defTabSz="1244600">
            <a:lnSpc>
              <a:spcPct val="90000"/>
            </a:lnSpc>
            <a:spcBef>
              <a:spcPct val="0"/>
            </a:spcBef>
            <a:spcAft>
              <a:spcPct val="15000"/>
            </a:spcAft>
            <a:buChar char="•"/>
          </a:pPr>
          <a:r>
            <a:rPr lang="en-US" sz="2800" kern="1200">
              <a:latin typeface="Arial" panose="020B0604020202020204" pitchFamily="34" charset="0"/>
              <a:cs typeface="Arial" panose="020B0604020202020204" pitchFamily="34" charset="0"/>
            </a:rPr>
            <a:t>Framework</a:t>
          </a:r>
          <a:endParaRPr lang="en-US" sz="2800" kern="1200" dirty="0">
            <a:latin typeface="Arial" panose="020B0604020202020204" pitchFamily="34" charset="0"/>
            <a:cs typeface="Arial" panose="020B0604020202020204" pitchFamily="34" charset="0"/>
          </a:endParaRPr>
        </a:p>
        <a:p>
          <a:pPr marL="285750" lvl="1" indent="-285750" algn="l" defTabSz="1244600">
            <a:lnSpc>
              <a:spcPct val="90000"/>
            </a:lnSpc>
            <a:spcBef>
              <a:spcPct val="0"/>
            </a:spcBef>
            <a:spcAft>
              <a:spcPct val="15000"/>
            </a:spcAft>
            <a:buChar char="•"/>
          </a:pPr>
          <a:r>
            <a:rPr lang="en-US" sz="2800" kern="1200">
              <a:latin typeface="Arial" panose="020B0604020202020204" pitchFamily="34" charset="0"/>
              <a:cs typeface="Arial" panose="020B0604020202020204" pitchFamily="34" charset="0"/>
            </a:rPr>
            <a:t>Ideas for Innovation</a:t>
          </a:r>
          <a:endParaRPr lang="en-US" sz="2800" kern="1200" dirty="0">
            <a:latin typeface="Arial" panose="020B0604020202020204" pitchFamily="34" charset="0"/>
            <a:cs typeface="Arial" panose="020B0604020202020204" pitchFamily="34" charset="0"/>
          </a:endParaRPr>
        </a:p>
      </dsp:txBody>
      <dsp:txXfrm>
        <a:off x="5246290" y="1357791"/>
        <a:ext cx="2983309" cy="1357787"/>
      </dsp:txXfrm>
    </dsp:sp>
    <dsp:sp modelId="{C2A5859A-FBC4-6A40-9304-0CB4743EF826}">
      <dsp:nvSpPr>
        <dsp:cNvPr id="0" name=""/>
        <dsp:cNvSpPr/>
      </dsp:nvSpPr>
      <dsp:spPr>
        <a:xfrm>
          <a:off x="5246290" y="2715579"/>
          <a:ext cx="2983309" cy="135778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85750" lvl="1" indent="-285750" algn="l" defTabSz="1244600">
            <a:lnSpc>
              <a:spcPct val="90000"/>
            </a:lnSpc>
            <a:spcBef>
              <a:spcPct val="0"/>
            </a:spcBef>
            <a:spcAft>
              <a:spcPct val="15000"/>
            </a:spcAft>
            <a:buChar char="•"/>
          </a:pPr>
          <a:r>
            <a:rPr lang="en-US" sz="2800" kern="1200">
              <a:latin typeface="Arial" panose="020B0604020202020204" pitchFamily="34" charset="0"/>
              <a:cs typeface="Arial" panose="020B0604020202020204" pitchFamily="34" charset="0"/>
            </a:rPr>
            <a:t>Planning</a:t>
          </a:r>
          <a:endParaRPr lang="en-US" sz="2800" kern="1200" dirty="0">
            <a:latin typeface="Arial" panose="020B0604020202020204" pitchFamily="34" charset="0"/>
            <a:cs typeface="Arial" panose="020B0604020202020204" pitchFamily="34" charset="0"/>
          </a:endParaRPr>
        </a:p>
        <a:p>
          <a:pPr marL="285750" lvl="1" indent="-285750" algn="l" defTabSz="1244600">
            <a:lnSpc>
              <a:spcPct val="90000"/>
            </a:lnSpc>
            <a:spcBef>
              <a:spcPct val="0"/>
            </a:spcBef>
            <a:spcAft>
              <a:spcPct val="15000"/>
            </a:spcAft>
            <a:buChar char="•"/>
          </a:pPr>
          <a:r>
            <a:rPr lang="en-US" sz="2800" kern="1200">
              <a:latin typeface="Arial" panose="020B0604020202020204" pitchFamily="34" charset="0"/>
              <a:cs typeface="Arial" panose="020B0604020202020204" pitchFamily="34" charset="0"/>
            </a:rPr>
            <a:t>Review of feedback</a:t>
          </a:r>
          <a:endParaRPr lang="en-US" sz="2800" kern="1200" dirty="0">
            <a:latin typeface="Arial" panose="020B0604020202020204" pitchFamily="34" charset="0"/>
            <a:cs typeface="Arial" panose="020B0604020202020204" pitchFamily="34" charset="0"/>
          </a:endParaRPr>
        </a:p>
      </dsp:txBody>
      <dsp:txXfrm>
        <a:off x="5246290" y="2715579"/>
        <a:ext cx="2983309" cy="1357787"/>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5DE250-5CA6-4D5B-A003-28D63F44089C}" type="datetimeFigureOut">
              <a:rPr lang="en-US" smtClean="0"/>
              <a:t>9/17/2020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E366C7-1CE9-4F42-AE88-C4781F677C91}" type="slidenum">
              <a:rPr lang="en-US" smtClean="0"/>
              <a:t>‹#›</a:t>
            </a:fld>
            <a:endParaRPr lang="en-US"/>
          </a:p>
        </p:txBody>
      </p:sp>
    </p:spTree>
    <p:extLst>
      <p:ext uri="{BB962C8B-B14F-4D97-AF65-F5344CB8AC3E}">
        <p14:creationId xmlns:p14="http://schemas.microsoft.com/office/powerpoint/2010/main" val="912193717"/>
      </p:ext>
    </p:extLst>
  </p:cSld>
  <p:clrMap bg1="lt1" tx1="dk1" bg2="lt2" tx2="dk2" accent1="accent1" accent2="accent2" accent3="accent3" accent4="accent4" accent5="accent5" accent6="accent6" hlink="hlink" folHlink="folHlink"/>
  <p:notesStyle>
    <a:lvl1pPr marL="0" algn="l" defTabSz="914400" rtl="0" eaLnBrk="1" latinLnBrk="0" hangingPunct="1">
      <a:defRPr sz="1400" b="1"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8EB8E9-7E05-4C60-A58D-798732DD5B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23931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E366C7-1CE9-4F42-AE88-C4781F677C91}" type="slidenum">
              <a:rPr lang="en-US" smtClean="0"/>
              <a:t>10</a:t>
            </a:fld>
            <a:endParaRPr lang="en-US"/>
          </a:p>
        </p:txBody>
      </p:sp>
    </p:spTree>
    <p:extLst>
      <p:ext uri="{BB962C8B-B14F-4D97-AF65-F5344CB8AC3E}">
        <p14:creationId xmlns:p14="http://schemas.microsoft.com/office/powerpoint/2010/main" val="2357386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E366C7-1CE9-4F42-AE88-C4781F677C91}" type="slidenum">
              <a:rPr lang="en-US" smtClean="0"/>
              <a:t>11</a:t>
            </a:fld>
            <a:endParaRPr lang="en-US"/>
          </a:p>
        </p:txBody>
      </p:sp>
    </p:spTree>
    <p:extLst>
      <p:ext uri="{BB962C8B-B14F-4D97-AF65-F5344CB8AC3E}">
        <p14:creationId xmlns:p14="http://schemas.microsoft.com/office/powerpoint/2010/main" val="980367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8EB8E9-7E05-4C60-A58D-798732DD5BFE}" type="slidenum">
              <a:rPr lang="en-US" smtClean="0"/>
              <a:t>12</a:t>
            </a:fld>
            <a:endParaRPr lang="en-US"/>
          </a:p>
        </p:txBody>
      </p:sp>
    </p:spTree>
    <p:extLst>
      <p:ext uri="{BB962C8B-B14F-4D97-AF65-F5344CB8AC3E}">
        <p14:creationId xmlns:p14="http://schemas.microsoft.com/office/powerpoint/2010/main" val="1429183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Dave:</a:t>
            </a:r>
          </a:p>
          <a:p>
            <a:pPr marL="285750" indent="-285750">
              <a:buFont typeface="Arial" panose="020B0604020202020204" pitchFamily="34" charset="0"/>
              <a:buChar char="•"/>
            </a:pPr>
            <a:r>
              <a:rPr lang="en-US" dirty="0"/>
              <a:t>I’d like to share with you an overview of the work that has taken place over the last several months since the Whole Child Advisory was established.</a:t>
            </a:r>
          </a:p>
          <a:p>
            <a:pPr marL="285750" indent="-285750">
              <a:buFont typeface="Arial" panose="020B0604020202020204" pitchFamily="34" charset="0"/>
              <a:buChar char="•"/>
            </a:pPr>
            <a:r>
              <a:rPr lang="en-US" dirty="0"/>
              <a:t>In addition to the larger Advisory that I described to you, there were two smaller workgroups, one of which directly influenced the development of the draft framework.  The second was a smaller workgroup which was engaged in the development of a process for districts to share their practices and initiatives that are aligned to the uses for the Student Wellness and Success Funds that were identified in the current biennial budget.  Both workgroups groups were made up of interested individuals from the larger Whole Child Advisory.</a:t>
            </a:r>
          </a:p>
          <a:p>
            <a:pPr marL="285750" indent="-285750">
              <a:buFont typeface="Arial" panose="020B0604020202020204" pitchFamily="34" charset="0"/>
              <a:buChar char="•"/>
            </a:pPr>
            <a:r>
              <a:rPr lang="en-US" dirty="0"/>
              <a:t>And as I previously stated, we had an active and dedicated internal team working to support the recommendations of the Advisory and its workgroups.</a:t>
            </a:r>
          </a:p>
          <a:p>
            <a:pPr marL="285750" indent="-285750">
              <a:buFont typeface="Arial" panose="020B0604020202020204" pitchFamily="34" charset="0"/>
              <a:buChar char="•"/>
            </a:pPr>
            <a:endParaRPr lang="en-US"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NEXT SLIDE</a:t>
            </a:r>
          </a:p>
          <a:p>
            <a:pPr marL="285750" indent="-2857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62E366C7-1CE9-4F42-AE88-C4781F677C91}" type="slidenum">
              <a:rPr lang="en-US" smtClean="0"/>
              <a:t>13</a:t>
            </a:fld>
            <a:endParaRPr lang="en-US"/>
          </a:p>
        </p:txBody>
      </p:sp>
    </p:spTree>
    <p:extLst>
      <p:ext uri="{BB962C8B-B14F-4D97-AF65-F5344CB8AC3E}">
        <p14:creationId xmlns:p14="http://schemas.microsoft.com/office/powerpoint/2010/main" val="27950253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Jennifer</a:t>
            </a:r>
          </a:p>
          <a:p>
            <a:endParaRPr lang="en-US" dirty="0"/>
          </a:p>
          <a:p>
            <a:r>
              <a:rPr lang="en-US" dirty="0"/>
              <a:t>What you see here is the latest version of Ohio’s Whole Child Framework.  You should have a copy in your board materials.  We will spend time in a moment walking through each of the major parts of the framework.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will notice that we are referring to the graphic that you see in front of you as Ohio’s Whole Child Framework and the narrative document as the framework’s supporting language.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latin typeface="Arial" panose="020B0604020202020204" pitchFamily="34" charset="0"/>
                <a:ea typeface="+mn-ea"/>
                <a:cs typeface="Arial" panose="020B0604020202020204" pitchFamily="34" charset="0"/>
              </a:rPr>
              <a:t>In Each Child Our Future, Ohio’s strategic plan for education, the Department was charged with creating a whole child model for meeting students needs. Each component of the model when brought together is a holistic and comprehensive approach to meeting student’s needs. This Whole Child Framework creates the condition for students to thrive in school and to reach their full potential.  T</a:t>
            </a:r>
            <a:r>
              <a:rPr lang="en-US" dirty="0"/>
              <a:t>he graphic representation was indeed that model with the narrative, helping to describe that model.</a:t>
            </a:r>
            <a:endParaRPr lang="en-US" sz="1400" b="1" kern="1200" dirty="0">
              <a:solidFill>
                <a:schemeClr val="tx1"/>
              </a:solidFill>
              <a:effectLst/>
              <a:latin typeface="Arial" panose="020B0604020202020204" pitchFamily="34" charset="0"/>
              <a:ea typeface="+mn-ea"/>
              <a:cs typeface="Arial" panose="020B0604020202020204" pitchFamily="34" charset="0"/>
            </a:endParaRPr>
          </a:p>
          <a:p>
            <a:endParaRPr lang="en-US" dirty="0"/>
          </a:p>
          <a:p>
            <a:r>
              <a:rPr lang="en-US" dirty="0"/>
              <a:t>The model includes the student at the center with parents and families represented in red closest to the child</a:t>
            </a:r>
          </a:p>
          <a:p>
            <a:endParaRPr lang="en-US" dirty="0"/>
          </a:p>
          <a:p>
            <a:r>
              <a:rPr lang="en-US" dirty="0"/>
              <a:t>Immediately surrounding the student are the five tenets, healthy, safe, engaged, supported and challenged</a:t>
            </a:r>
          </a:p>
          <a:p>
            <a:endParaRPr lang="en-US" dirty="0"/>
          </a:p>
          <a:p>
            <a:r>
              <a:rPr lang="en-US" dirty="0"/>
              <a:t>In the white circle are foundational practices and processes that support a whole child model including equity, cultural responsiveness, continuous improvement and coordination of policy processes and practices</a:t>
            </a:r>
          </a:p>
          <a:p>
            <a:endParaRPr lang="en-US" dirty="0"/>
          </a:p>
          <a:p>
            <a:r>
              <a:rPr lang="en-US" dirty="0"/>
              <a:t>Then there are 12 components of a whole child model which include supports and actions that are provided by the school and those provided in partnership with families and community. </a:t>
            </a:r>
          </a:p>
          <a:p>
            <a:endParaRPr lang="en-US" dirty="0"/>
          </a:p>
          <a:p>
            <a:r>
              <a:rPr lang="en-US" dirty="0"/>
              <a:t>Finally, you have families and community that surround and support the needs of the whole child. And now I will go into more depth about each section of the model. </a:t>
            </a:r>
          </a:p>
          <a:p>
            <a:endParaRPr lang="en-US" dirty="0"/>
          </a:p>
          <a:p>
            <a:r>
              <a:rPr lang="en-US" dirty="0"/>
              <a:t>Next slide</a:t>
            </a:r>
          </a:p>
          <a:p>
            <a:endParaRPr lang="en-US" dirty="0"/>
          </a:p>
        </p:txBody>
      </p:sp>
      <p:sp>
        <p:nvSpPr>
          <p:cNvPr id="4" name="Slide Number Placeholder 3"/>
          <p:cNvSpPr>
            <a:spLocks noGrp="1"/>
          </p:cNvSpPr>
          <p:nvPr>
            <p:ph type="sldNum" sz="quarter" idx="5"/>
          </p:nvPr>
        </p:nvSpPr>
        <p:spPr/>
        <p:txBody>
          <a:bodyPr/>
          <a:lstStyle/>
          <a:p>
            <a:fld id="{4B790285-EB97-426B-BAAA-3E3B8A0B0B99}" type="slidenum">
              <a:rPr lang="en-US" smtClean="0"/>
              <a:t>14</a:t>
            </a:fld>
            <a:endParaRPr lang="en-US"/>
          </a:p>
        </p:txBody>
      </p:sp>
    </p:spTree>
    <p:extLst>
      <p:ext uri="{BB962C8B-B14F-4D97-AF65-F5344CB8AC3E}">
        <p14:creationId xmlns:p14="http://schemas.microsoft.com/office/powerpoint/2010/main" val="20105979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Jennifer</a:t>
            </a:r>
          </a:p>
          <a:p>
            <a:endParaRPr lang="en-US" dirty="0"/>
          </a:p>
          <a:p>
            <a:r>
              <a:rPr lang="en-US" dirty="0"/>
              <a:t>This is supportive language that explains each part of the whole child model. document that accompanies the framework and provides districts and schools with a high-level explanation of the framework components.  Feel free to reference this document as we walk through the framework together.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latin typeface="Arial" panose="020B0604020202020204" pitchFamily="34" charset="0"/>
                <a:ea typeface="+mn-ea"/>
                <a:cs typeface="Arial" panose="020B0604020202020204" pitchFamily="34" charset="0"/>
              </a:rPr>
              <a:t>The narrative language explains each framework component. It provides high-level detail about each section of the framework without getting into the implementation steps for each part.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latin typeface="Arial" panose="020B0604020202020204" pitchFamily="34" charset="0"/>
                <a:ea typeface="+mn-ea"/>
                <a:cs typeface="Arial" panose="020B0604020202020204" pitchFamily="34" charset="0"/>
              </a:rPr>
              <a:t>This document is</a:t>
            </a:r>
            <a:r>
              <a:rPr lang="en-US" sz="1400" b="1" u="sng" kern="1200" dirty="0">
                <a:solidFill>
                  <a:schemeClr val="tx1"/>
                </a:solidFill>
                <a:effectLst/>
                <a:latin typeface="Arial" panose="020B0604020202020204" pitchFamily="34" charset="0"/>
                <a:ea typeface="+mn-ea"/>
                <a:cs typeface="Arial" panose="020B0604020202020204" pitchFamily="34" charset="0"/>
              </a:rPr>
              <a:t> not </a:t>
            </a:r>
            <a:r>
              <a:rPr lang="en-US" sz="1400" b="1" kern="1200" dirty="0">
                <a:solidFill>
                  <a:schemeClr val="tx1"/>
                </a:solidFill>
                <a:effectLst/>
                <a:latin typeface="Arial" panose="020B0604020202020204" pitchFamily="34" charset="0"/>
                <a:ea typeface="+mn-ea"/>
                <a:cs typeface="Arial" panose="020B0604020202020204" pitchFamily="34" charset="0"/>
              </a:rPr>
              <a:t>meant to provide specifics as to how districts or schools put the framework into practice.  Later in our presentation, Brittany will talk about the implementation phase of the framework. I will now give a brief summary of each component of the Framework. </a:t>
            </a:r>
          </a:p>
          <a:p>
            <a:endParaRPr lang="en-US" dirty="0"/>
          </a:p>
          <a:p>
            <a:endParaRPr lang="en-US" dirty="0"/>
          </a:p>
          <a:p>
            <a:r>
              <a:rPr lang="en-US" dirty="0"/>
              <a:t>As a reminder, you have this information in your board materials.  </a:t>
            </a:r>
            <a:endParaRPr lang="en-US" sz="1400" b="1"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Next slide</a:t>
            </a:r>
          </a:p>
        </p:txBody>
      </p:sp>
      <p:sp>
        <p:nvSpPr>
          <p:cNvPr id="4" name="Slide Number Placeholder 3"/>
          <p:cNvSpPr>
            <a:spLocks noGrp="1"/>
          </p:cNvSpPr>
          <p:nvPr>
            <p:ph type="sldNum" sz="quarter" idx="5"/>
          </p:nvPr>
        </p:nvSpPr>
        <p:spPr/>
        <p:txBody>
          <a:bodyPr/>
          <a:lstStyle/>
          <a:p>
            <a:fld id="{4B790285-EB97-426B-BAAA-3E3B8A0B0B99}" type="slidenum">
              <a:rPr lang="en-US" smtClean="0"/>
              <a:t>15</a:t>
            </a:fld>
            <a:endParaRPr lang="en-US"/>
          </a:p>
        </p:txBody>
      </p:sp>
    </p:spTree>
    <p:extLst>
      <p:ext uri="{BB962C8B-B14F-4D97-AF65-F5344CB8AC3E}">
        <p14:creationId xmlns:p14="http://schemas.microsoft.com/office/powerpoint/2010/main" val="20674182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Jennifer</a:t>
            </a:r>
          </a:p>
          <a:p>
            <a:endParaRPr lang="en-US" dirty="0"/>
          </a:p>
          <a:p>
            <a:r>
              <a:rPr lang="en-US" sz="1400" b="1" kern="1200" dirty="0">
                <a:solidFill>
                  <a:schemeClr val="tx1"/>
                </a:solidFill>
                <a:effectLst/>
                <a:latin typeface="Arial" panose="020B0604020202020204" pitchFamily="34" charset="0"/>
                <a:ea typeface="+mn-ea"/>
                <a:cs typeface="Arial" panose="020B0604020202020204" pitchFamily="34" charset="0"/>
              </a:rPr>
              <a:t>The whole child is at the center of the Framework and all parts of the framework work harmoniously to provide a comprehensive system to support students whole child needs. </a:t>
            </a:r>
          </a:p>
          <a:p>
            <a:endParaRPr lang="en-US" sz="1400" b="1" kern="1200" dirty="0">
              <a:solidFill>
                <a:schemeClr val="tx1"/>
              </a:solidFill>
              <a:effectLst/>
              <a:latin typeface="Arial" panose="020B0604020202020204" pitchFamily="34" charset="0"/>
              <a:ea typeface="+mn-ea"/>
              <a:cs typeface="Arial" panose="020B0604020202020204" pitchFamily="34" charset="0"/>
            </a:endParaRPr>
          </a:p>
          <a:p>
            <a:r>
              <a:rPr lang="en-US" sz="1400" b="1" kern="1200" dirty="0">
                <a:solidFill>
                  <a:schemeClr val="tx1"/>
                </a:solidFill>
                <a:effectLst/>
                <a:latin typeface="Arial" panose="020B0604020202020204" pitchFamily="34" charset="0"/>
                <a:ea typeface="+mn-ea"/>
                <a:cs typeface="Arial" panose="020B0604020202020204" pitchFamily="34" charset="0"/>
              </a:rPr>
              <a:t>This section also emphasizes the importance of including student voice in decisions schools and districts make. Throughout the implementation of the framework, districts and schools are encouraged to welcome student voice in decisions around academic content, discipline, school culture, free time and family involvement.</a:t>
            </a:r>
          </a:p>
          <a:p>
            <a:endParaRPr lang="en-US" sz="1400" b="1" kern="1200" dirty="0">
              <a:solidFill>
                <a:schemeClr val="tx1"/>
              </a:solidFill>
              <a:effectLst/>
              <a:latin typeface="Arial" panose="020B0604020202020204" pitchFamily="34" charset="0"/>
              <a:ea typeface="+mn-ea"/>
              <a:cs typeface="Arial" panose="020B0604020202020204" pitchFamily="34" charset="0"/>
            </a:endParaRPr>
          </a:p>
          <a:p>
            <a:r>
              <a:rPr lang="en-US" sz="1400" b="1" kern="1200" dirty="0">
                <a:solidFill>
                  <a:schemeClr val="tx1"/>
                </a:solidFill>
                <a:effectLst/>
                <a:latin typeface="Arial" panose="020B0604020202020204" pitchFamily="34" charset="0"/>
                <a:ea typeface="+mn-ea"/>
                <a:cs typeface="Arial" panose="020B0604020202020204" pitchFamily="34" charset="0"/>
              </a:rPr>
              <a:t>Next slide</a:t>
            </a:r>
          </a:p>
        </p:txBody>
      </p:sp>
      <p:sp>
        <p:nvSpPr>
          <p:cNvPr id="4" name="Slide Number Placeholder 3"/>
          <p:cNvSpPr>
            <a:spLocks noGrp="1"/>
          </p:cNvSpPr>
          <p:nvPr>
            <p:ph type="sldNum" sz="quarter" idx="5"/>
          </p:nvPr>
        </p:nvSpPr>
        <p:spPr/>
        <p:txBody>
          <a:bodyPr/>
          <a:lstStyle/>
          <a:p>
            <a:fld id="{4B790285-EB97-426B-BAAA-3E3B8A0B0B99}" type="slidenum">
              <a:rPr lang="en-US" smtClean="0"/>
              <a:t>16</a:t>
            </a:fld>
            <a:endParaRPr lang="en-US"/>
          </a:p>
        </p:txBody>
      </p:sp>
    </p:spTree>
    <p:extLst>
      <p:ext uri="{BB962C8B-B14F-4D97-AF65-F5344CB8AC3E}">
        <p14:creationId xmlns:p14="http://schemas.microsoft.com/office/powerpoint/2010/main" val="24667096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Jennifer</a:t>
            </a:r>
          </a:p>
          <a:p>
            <a:endParaRPr lang="en-US" dirty="0"/>
          </a:p>
          <a:p>
            <a:endParaRPr lang="en-US" dirty="0"/>
          </a:p>
          <a:p>
            <a:r>
              <a:rPr lang="en-US" dirty="0"/>
              <a:t>These are the 5 tenets of Ohio’s Whole Child Framework. </a:t>
            </a:r>
          </a:p>
          <a:p>
            <a:endParaRPr lang="en-US" dirty="0"/>
          </a:p>
          <a:p>
            <a:r>
              <a:rPr lang="en-US" dirty="0"/>
              <a:t>In Ohio’s Strategic Plan, strategy 7, Ohio was to adopt a whole child model  and whole child approach which included these 5 tenets. Each tenet has 10 school indicators that can be used as goals, outcomes or measures to guide and assess their level of meeting students whole child needs in each area. I will now go over each tenet’s definition and provide a few examples of the indicators. </a:t>
            </a:r>
          </a:p>
          <a:p>
            <a:endParaRPr lang="en-US" dirty="0"/>
          </a:p>
          <a:p>
            <a:r>
              <a:rPr lang="en-US" dirty="0"/>
              <a:t>Healthy means each child enters school healthy     and learns about    and practices a healthy lifestyle. Indicators of healthy include students having equitable access to health services; health and physical education curriculum and instruction and engaging community partners to promote health and student well-being.</a:t>
            </a:r>
          </a:p>
          <a:p>
            <a:endParaRPr lang="en-US" dirty="0"/>
          </a:p>
          <a:p>
            <a:r>
              <a:rPr lang="en-US" dirty="0"/>
              <a:t>Safe is defined as each student learns in an environment that is physically and emotionally safe for students and adults. Indicators include schools upholding and modeling social justice and equity concepts; being trauma-informed and using a Positive Behavioral Interventions and Supports framework to prevent, intervene and support student safety. </a:t>
            </a:r>
          </a:p>
          <a:p>
            <a:endParaRPr lang="en-US" dirty="0"/>
          </a:p>
          <a:p>
            <a:r>
              <a:rPr lang="en-US" dirty="0"/>
              <a:t>Supported-  means each student has access to personalized learning and is supported by qualified caring adults. Indicators include providing personalize learning using multi-dimensional teaching strategies, assessing student progress regularly and adjusting instruction accordingly. Supported also means supporting families in their role as equal partners in their child’s education as well as helping to support families needs. </a:t>
            </a:r>
          </a:p>
          <a:p>
            <a:endParaRPr lang="en-US" dirty="0"/>
          </a:p>
          <a:p>
            <a:r>
              <a:rPr lang="en-US" dirty="0"/>
              <a:t>Challenged means-  In Ohio, each child is challenged to discover and learn and is prepared to pursue a fulfilling post-high school path and empowered to be a resilient lifelong learner who contributes to society. This is also Ohio’s vision in Each Child, Our Future. Indicators of challenged include students having access to challenging standards,  evidence-based curriculum that challenges students to think about language and culture beyond their own individual experience and having high expectations for all students.</a:t>
            </a:r>
          </a:p>
          <a:p>
            <a:endParaRPr lang="en-US" dirty="0"/>
          </a:p>
          <a:p>
            <a:r>
              <a:rPr lang="en-US" dirty="0"/>
              <a:t>Engaged – means each student is actively engaged in learning and connected to the school and broader community. Indicators for engaged include educators using learning strategies that actively engage students such as cooperative and project-based learning, students are involved experiential learning activities and students are instructed in content that is relevant to their lived experience and those in the world. </a:t>
            </a:r>
          </a:p>
          <a:p>
            <a:endParaRPr lang="en-US" dirty="0"/>
          </a:p>
          <a:p>
            <a:r>
              <a:rPr lang="en-US" dirty="0"/>
              <a:t>Next slide</a:t>
            </a:r>
          </a:p>
        </p:txBody>
      </p:sp>
      <p:sp>
        <p:nvSpPr>
          <p:cNvPr id="4" name="Slide Number Placeholder 3"/>
          <p:cNvSpPr>
            <a:spLocks noGrp="1"/>
          </p:cNvSpPr>
          <p:nvPr>
            <p:ph type="sldNum" sz="quarter" idx="5"/>
          </p:nvPr>
        </p:nvSpPr>
        <p:spPr/>
        <p:txBody>
          <a:bodyPr/>
          <a:lstStyle/>
          <a:p>
            <a:fld id="{4B790285-EB97-426B-BAAA-3E3B8A0B0B99}" type="slidenum">
              <a:rPr lang="en-US" smtClean="0"/>
              <a:t>17</a:t>
            </a:fld>
            <a:endParaRPr lang="en-US"/>
          </a:p>
        </p:txBody>
      </p:sp>
    </p:spTree>
    <p:extLst>
      <p:ext uri="{BB962C8B-B14F-4D97-AF65-F5344CB8AC3E}">
        <p14:creationId xmlns:p14="http://schemas.microsoft.com/office/powerpoint/2010/main" val="28080202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Jennifer</a:t>
            </a:r>
          </a:p>
          <a:p>
            <a:endParaRPr lang="en-US" dirty="0"/>
          </a:p>
          <a:p>
            <a:r>
              <a:rPr lang="en-US" sz="1400" b="1" kern="1200" dirty="0">
                <a:solidFill>
                  <a:schemeClr val="tx1"/>
                </a:solidFill>
                <a:effectLst/>
                <a:latin typeface="Arial" panose="020B0604020202020204" pitchFamily="34" charset="0"/>
                <a:ea typeface="+mn-ea"/>
                <a:cs typeface="Arial" panose="020B0604020202020204" pitchFamily="34" charset="0"/>
              </a:rPr>
              <a:t>This section is the Systemic Practices for Learning and Health. – These are practices and processes that are foundational to the five tenets and 12 components of the framework. The Whole Child Framework is built on the principals and practices of Equity, Cultural Responsiveness, School Improvement and the coordination of policies, processes and practices. </a:t>
            </a:r>
          </a:p>
          <a:p>
            <a:endParaRPr lang="en-US" sz="1400" b="1" kern="1200" dirty="0">
              <a:solidFill>
                <a:schemeClr val="tx1"/>
              </a:solidFill>
              <a:effectLst/>
              <a:latin typeface="Arial" panose="020B0604020202020204" pitchFamily="34" charset="0"/>
              <a:ea typeface="+mn-ea"/>
              <a:cs typeface="Arial" panose="020B0604020202020204" pitchFamily="34" charset="0"/>
            </a:endParaRPr>
          </a:p>
          <a:p>
            <a:r>
              <a:rPr lang="en-US" sz="1400" b="1" kern="1200" dirty="0">
                <a:solidFill>
                  <a:schemeClr val="tx1"/>
                </a:solidFill>
                <a:effectLst/>
                <a:latin typeface="Arial" panose="020B0604020202020204" pitchFamily="34" charset="0"/>
                <a:ea typeface="+mn-ea"/>
                <a:cs typeface="Arial" panose="020B0604020202020204" pitchFamily="34" charset="0"/>
              </a:rPr>
              <a:t>In Ohio’s strategic plan, equity in education is defined as each child having access to relevant and challenging academic experiences and educational resources necessary for success across race, gender, ethnicity, language, disability, family background or income. To create an equitable system, districts and schools need to understand the unique challenges and barriers students face and implement policies, practices and programs to overcome those barriers. In this section, districts and schools are provided question to guide them in creating an equitable education system. </a:t>
            </a:r>
          </a:p>
          <a:p>
            <a:endParaRPr lang="en-US" sz="1400" b="1" kern="1200" dirty="0">
              <a:solidFill>
                <a:schemeClr val="tx1"/>
              </a:solidFill>
              <a:effectLst/>
              <a:latin typeface="Arial" panose="020B0604020202020204" pitchFamily="34" charset="0"/>
              <a:ea typeface="+mn-ea"/>
              <a:cs typeface="Arial" panose="020B0604020202020204" pitchFamily="34" charset="0"/>
            </a:endParaRPr>
          </a:p>
          <a:p>
            <a:r>
              <a:rPr lang="en-US" sz="1400" b="1" kern="1200" dirty="0">
                <a:solidFill>
                  <a:schemeClr val="tx1"/>
                </a:solidFill>
                <a:effectLst/>
                <a:latin typeface="Arial" panose="020B0604020202020204" pitchFamily="34" charset="0"/>
                <a:ea typeface="+mn-ea"/>
                <a:cs typeface="Arial" panose="020B0604020202020204" pitchFamily="34" charset="0"/>
              </a:rPr>
              <a:t>Culturally Responsive means, schools must develop culturally responsive pedagogy and practices to meet the needs of the whole child. Culturally responsive practice is an approach that respectively encompasses and recognizes both students and educators lived experiences, cultures and languages. Educators reflect on their own implicit bias and match instruction to their students’ cultural norms and social interactions. They also use instructional materials that represent and value their students’ diverse cultures and history. </a:t>
            </a:r>
          </a:p>
          <a:p>
            <a:endParaRPr lang="en-US" sz="1400" b="1" kern="1200" dirty="0">
              <a:solidFill>
                <a:schemeClr val="tx1"/>
              </a:solidFill>
              <a:effectLst/>
              <a:latin typeface="Arial" panose="020B0604020202020204" pitchFamily="34" charset="0"/>
              <a:ea typeface="+mn-ea"/>
              <a:cs typeface="Arial" panose="020B0604020202020204" pitchFamily="34" charset="0"/>
            </a:endParaRPr>
          </a:p>
          <a:p>
            <a:r>
              <a:rPr lang="en-US" sz="1400" b="1" kern="1200" dirty="0">
                <a:solidFill>
                  <a:schemeClr val="tx1"/>
                </a:solidFill>
                <a:effectLst/>
                <a:latin typeface="Arial" panose="020B0604020202020204" pitchFamily="34" charset="0"/>
                <a:ea typeface="+mn-ea"/>
                <a:cs typeface="Arial" panose="020B0604020202020204" pitchFamily="34" charset="0"/>
              </a:rPr>
              <a:t>It’s important to note districts are currently immersed in developing strategies to address the inequities that have always existed in our education system and have recently been illuminated by the pandemic. In creating Each Child Our Future,  equity is one of the three pillars and is also one of our greatest challenges. In addition to equity,  districts and schools are grappling with how to respond and address racial and social injustices that have existed for a long time and have come to light in the last couple months with the death of George Floyd.</a:t>
            </a:r>
          </a:p>
          <a:p>
            <a:endParaRPr lang="en-US" sz="1400" b="1" kern="1200" dirty="0">
              <a:solidFill>
                <a:schemeClr val="tx1"/>
              </a:solidFill>
              <a:effectLst/>
              <a:latin typeface="Arial" panose="020B0604020202020204" pitchFamily="34" charset="0"/>
              <a:ea typeface="+mn-ea"/>
              <a:cs typeface="Arial" panose="020B0604020202020204" pitchFamily="34" charset="0"/>
            </a:endParaRPr>
          </a:p>
          <a:p>
            <a:r>
              <a:rPr lang="en-US" sz="1400" b="1" kern="1200" dirty="0">
                <a:solidFill>
                  <a:schemeClr val="tx1"/>
                </a:solidFill>
                <a:effectLst/>
                <a:latin typeface="Arial" panose="020B0604020202020204" pitchFamily="34" charset="0"/>
                <a:ea typeface="+mn-ea"/>
                <a:cs typeface="Arial" panose="020B0604020202020204" pitchFamily="34" charset="0"/>
              </a:rPr>
              <a:t>Lastly, for successful implementation of a whole child framework to occur coordination of policies, processes and practices must happen at the state and local level. Districts and schools will need to incorporate the whole child framework as a part of the school and districts improvement process. Whole Child goals, strategies and activities are a critical part to their district and school improvement plan.</a:t>
            </a:r>
          </a:p>
          <a:p>
            <a:endParaRPr lang="en-US" sz="1400" b="1" kern="1200" dirty="0">
              <a:solidFill>
                <a:schemeClr val="tx1"/>
              </a:solidFill>
              <a:effectLst/>
              <a:latin typeface="Arial" panose="020B0604020202020204" pitchFamily="34" charset="0"/>
              <a:ea typeface="+mn-ea"/>
              <a:cs typeface="Arial" panose="020B0604020202020204" pitchFamily="34" charset="0"/>
            </a:endParaRPr>
          </a:p>
          <a:p>
            <a:r>
              <a:rPr lang="en-US" sz="1400" b="1" kern="1200" dirty="0">
                <a:solidFill>
                  <a:schemeClr val="tx1"/>
                </a:solidFill>
                <a:effectLst/>
                <a:latin typeface="Arial" panose="020B0604020202020204" pitchFamily="34" charset="0"/>
                <a:ea typeface="+mn-ea"/>
                <a:cs typeface="Arial" panose="020B0604020202020204" pitchFamily="34" charset="0"/>
              </a:rPr>
              <a:t>Next slide</a:t>
            </a:r>
          </a:p>
          <a:p>
            <a:endParaRPr lang="en-US" dirty="0"/>
          </a:p>
        </p:txBody>
      </p:sp>
      <p:sp>
        <p:nvSpPr>
          <p:cNvPr id="4" name="Slide Number Placeholder 3"/>
          <p:cNvSpPr>
            <a:spLocks noGrp="1"/>
          </p:cNvSpPr>
          <p:nvPr>
            <p:ph type="sldNum" sz="quarter" idx="5"/>
          </p:nvPr>
        </p:nvSpPr>
        <p:spPr/>
        <p:txBody>
          <a:bodyPr/>
          <a:lstStyle/>
          <a:p>
            <a:fld id="{4B790285-EB97-426B-BAAA-3E3B8A0B0B99}" type="slidenum">
              <a:rPr lang="en-US" smtClean="0"/>
              <a:t>18</a:t>
            </a:fld>
            <a:endParaRPr lang="en-US"/>
          </a:p>
        </p:txBody>
      </p:sp>
    </p:spTree>
    <p:extLst>
      <p:ext uri="{BB962C8B-B14F-4D97-AF65-F5344CB8AC3E}">
        <p14:creationId xmlns:p14="http://schemas.microsoft.com/office/powerpoint/2010/main" val="19407798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Jennifer</a:t>
            </a:r>
          </a:p>
          <a:p>
            <a:endParaRPr lang="en-US" dirty="0"/>
          </a:p>
          <a:p>
            <a:r>
              <a:rPr lang="en-US" sz="1400" b="1" kern="1200" dirty="0">
                <a:solidFill>
                  <a:schemeClr val="tx1"/>
                </a:solidFill>
                <a:effectLst/>
                <a:latin typeface="Arial" panose="020B0604020202020204" pitchFamily="34" charset="0"/>
                <a:ea typeface="+mn-ea"/>
                <a:cs typeface="Arial" panose="020B0604020202020204" pitchFamily="34" charset="0"/>
              </a:rPr>
              <a:t>These are the  Components of the School and Health Support System. </a:t>
            </a:r>
          </a:p>
          <a:p>
            <a:endParaRPr lang="en-US" sz="1400" b="1" kern="1200" dirty="0">
              <a:solidFill>
                <a:schemeClr val="tx1"/>
              </a:solidFill>
              <a:effectLst/>
              <a:latin typeface="Arial" panose="020B0604020202020204" pitchFamily="34" charset="0"/>
              <a:ea typeface="+mn-ea"/>
              <a:cs typeface="Arial" panose="020B0604020202020204" pitchFamily="34" charset="0"/>
            </a:endParaRPr>
          </a:p>
          <a:p>
            <a:r>
              <a:rPr lang="en-US" sz="1400" b="1" kern="1200" dirty="0">
                <a:solidFill>
                  <a:schemeClr val="tx1"/>
                </a:solidFill>
                <a:effectLst/>
                <a:latin typeface="Arial" panose="020B0604020202020204" pitchFamily="34" charset="0"/>
                <a:ea typeface="+mn-ea"/>
                <a:cs typeface="Arial" panose="020B0604020202020204" pitchFamily="34" charset="0"/>
              </a:rPr>
              <a:t>They include supporting students healthy behavior, services to students and families, engaging others to support student wellness and success and components to create and safe and supportive learning environment</a:t>
            </a:r>
          </a:p>
          <a:p>
            <a:endParaRPr lang="en-US" sz="1400" b="1" kern="1200" dirty="0">
              <a:solidFill>
                <a:schemeClr val="tx1"/>
              </a:solidFill>
              <a:effectLst/>
              <a:latin typeface="Arial" panose="020B0604020202020204" pitchFamily="34" charset="0"/>
              <a:ea typeface="+mn-ea"/>
              <a:cs typeface="Arial" panose="020B0604020202020204" pitchFamily="34" charset="0"/>
            </a:endParaRPr>
          </a:p>
          <a:p>
            <a:r>
              <a:rPr lang="en-US" dirty="0"/>
              <a:t>These 12 components are banded together by different shades of blues because those components work together to achieve the common goals listed on the slide. I will now briefly provide a brief summary of the components. </a:t>
            </a:r>
            <a:endParaRPr lang="en-US" sz="1400" b="1" kern="1200" dirty="0">
              <a:solidFill>
                <a:schemeClr val="tx1"/>
              </a:solidFill>
              <a:effectLst/>
              <a:latin typeface="Arial" panose="020B0604020202020204" pitchFamily="34" charset="0"/>
              <a:ea typeface="+mn-ea"/>
              <a:cs typeface="Arial" panose="020B0604020202020204" pitchFamily="34" charset="0"/>
            </a:endParaRPr>
          </a:p>
          <a:p>
            <a:endParaRPr lang="en-US" sz="1400" b="1" kern="1200" dirty="0">
              <a:solidFill>
                <a:schemeClr val="tx1"/>
              </a:solidFill>
              <a:effectLst/>
              <a:latin typeface="Arial" panose="020B0604020202020204" pitchFamily="34" charset="0"/>
              <a:ea typeface="+mn-ea"/>
              <a:cs typeface="Arial" panose="020B0604020202020204" pitchFamily="34" charset="0"/>
            </a:endParaRPr>
          </a:p>
          <a:p>
            <a:r>
              <a:rPr lang="en-US" sz="1400" b="1" kern="1200" dirty="0">
                <a:solidFill>
                  <a:schemeClr val="tx1"/>
                </a:solidFill>
                <a:effectLst/>
                <a:latin typeface="Arial" panose="020B0604020202020204" pitchFamily="34" charset="0"/>
                <a:ea typeface="+mn-ea"/>
                <a:cs typeface="Arial" panose="020B0604020202020204" pitchFamily="34" charset="0"/>
              </a:rPr>
              <a:t> next slide</a:t>
            </a:r>
          </a:p>
        </p:txBody>
      </p:sp>
      <p:sp>
        <p:nvSpPr>
          <p:cNvPr id="4" name="Slide Number Placeholder 3"/>
          <p:cNvSpPr>
            <a:spLocks noGrp="1"/>
          </p:cNvSpPr>
          <p:nvPr>
            <p:ph type="sldNum" sz="quarter" idx="5"/>
          </p:nvPr>
        </p:nvSpPr>
        <p:spPr/>
        <p:txBody>
          <a:bodyPr/>
          <a:lstStyle/>
          <a:p>
            <a:fld id="{4B790285-EB97-426B-BAAA-3E3B8A0B0B99}" type="slidenum">
              <a:rPr lang="en-US" smtClean="0"/>
              <a:t>19</a:t>
            </a:fld>
            <a:endParaRPr lang="en-US"/>
          </a:p>
        </p:txBody>
      </p:sp>
    </p:spTree>
    <p:extLst>
      <p:ext uri="{BB962C8B-B14F-4D97-AF65-F5344CB8AC3E}">
        <p14:creationId xmlns:p14="http://schemas.microsoft.com/office/powerpoint/2010/main" val="506598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92313" y="708025"/>
            <a:ext cx="3181350" cy="2386013"/>
          </a:xfrm>
        </p:spPr>
      </p:sp>
      <p:sp>
        <p:nvSpPr>
          <p:cNvPr id="3" name="Notes Placeholder 2"/>
          <p:cNvSpPr>
            <a:spLocks noGrp="1"/>
          </p:cNvSpPr>
          <p:nvPr>
            <p:ph type="body" idx="1"/>
          </p:nvPr>
        </p:nvSpPr>
        <p:spPr>
          <a:xfrm>
            <a:off x="340312" y="3314444"/>
            <a:ext cx="6662263" cy="5428047"/>
          </a:xfrm>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2</a:t>
            </a:fld>
            <a:endParaRPr lang="en-US"/>
          </a:p>
        </p:txBody>
      </p:sp>
    </p:spTree>
    <p:extLst>
      <p:ext uri="{BB962C8B-B14F-4D97-AF65-F5344CB8AC3E}">
        <p14:creationId xmlns:p14="http://schemas.microsoft.com/office/powerpoint/2010/main" val="40500316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Jennifer</a:t>
            </a:r>
          </a:p>
          <a:p>
            <a:endParaRPr lang="en-US" dirty="0"/>
          </a:p>
          <a:p>
            <a:r>
              <a:rPr lang="en-US" dirty="0"/>
              <a:t>This slide shows the components that support students in developing healthy behaviors.  </a:t>
            </a:r>
          </a:p>
          <a:p>
            <a:endParaRPr lang="en-US" dirty="0"/>
          </a:p>
          <a:p>
            <a:r>
              <a:rPr lang="en-US" sz="1400" b="1" kern="1200" dirty="0">
                <a:solidFill>
                  <a:schemeClr val="tx1"/>
                </a:solidFill>
                <a:effectLst/>
                <a:latin typeface="Arial" panose="020B0604020202020204" pitchFamily="34" charset="0"/>
                <a:ea typeface="+mn-ea"/>
                <a:cs typeface="Arial" panose="020B0604020202020204" pitchFamily="34" charset="0"/>
              </a:rPr>
              <a:t>This section emphasizes that schools provide the structure that gives students knowledge and skills to make decisions to positively impact their health and social – emotional wellbeing. </a:t>
            </a:r>
          </a:p>
          <a:p>
            <a:endParaRPr lang="en-US" sz="1400" b="1" kern="1200" dirty="0">
              <a:solidFill>
                <a:schemeClr val="tx1"/>
              </a:solidFill>
              <a:effectLst/>
              <a:latin typeface="Arial" panose="020B0604020202020204" pitchFamily="34" charset="0"/>
              <a:ea typeface="+mn-ea"/>
              <a:cs typeface="Arial" panose="020B0604020202020204" pitchFamily="34" charset="0"/>
            </a:endParaRPr>
          </a:p>
          <a:p>
            <a:r>
              <a:rPr lang="en-US" sz="1400" b="1" kern="1200" dirty="0">
                <a:solidFill>
                  <a:schemeClr val="tx1"/>
                </a:solidFill>
                <a:effectLst/>
                <a:latin typeface="Arial" panose="020B0604020202020204" pitchFamily="34" charset="0"/>
                <a:ea typeface="+mn-ea"/>
                <a:cs typeface="Arial" panose="020B0604020202020204" pitchFamily="34" charset="0"/>
              </a:rPr>
              <a:t>These components highlight the importance of schools providing health and physical education content ,physical activities and social-emotional learning opportunities. </a:t>
            </a:r>
          </a:p>
          <a:p>
            <a:endParaRPr lang="en-US" sz="1400" b="1" kern="1200" dirty="0">
              <a:solidFill>
                <a:schemeClr val="tx1"/>
              </a:solidFill>
              <a:effectLst/>
              <a:latin typeface="Arial" panose="020B0604020202020204" pitchFamily="34" charset="0"/>
              <a:ea typeface="+mn-ea"/>
              <a:cs typeface="Arial" panose="020B0604020202020204" pitchFamily="34" charset="0"/>
            </a:endParaRPr>
          </a:p>
          <a:p>
            <a:r>
              <a:rPr lang="en-US" sz="1400" b="1" kern="1200" dirty="0">
                <a:solidFill>
                  <a:schemeClr val="tx1"/>
                </a:solidFill>
                <a:effectLst/>
                <a:latin typeface="Arial" panose="020B0604020202020204" pitchFamily="34" charset="0"/>
                <a:ea typeface="+mn-ea"/>
                <a:cs typeface="Arial" panose="020B0604020202020204" pitchFamily="34" charset="0"/>
              </a:rPr>
              <a:t>Educators teach content and provide physical activities for students to learn and practice healthy lifestyles. Teachers incorporate social emotional learning standards into their academic lessons and increase students self-awareness, self-management, social awareness, relationship skills and responsible decision making.</a:t>
            </a:r>
          </a:p>
          <a:p>
            <a:endParaRPr lang="en-US" sz="1400" b="1" kern="1200" dirty="0">
              <a:solidFill>
                <a:schemeClr val="tx1"/>
              </a:solidFill>
              <a:effectLst/>
              <a:latin typeface="Arial" panose="020B0604020202020204" pitchFamily="34" charset="0"/>
              <a:ea typeface="+mn-ea"/>
              <a:cs typeface="Arial" panose="020B0604020202020204" pitchFamily="34" charset="0"/>
            </a:endParaRPr>
          </a:p>
          <a:p>
            <a:r>
              <a:rPr lang="en-US" sz="1400" b="1" kern="1200" dirty="0">
                <a:solidFill>
                  <a:schemeClr val="tx1"/>
                </a:solidFill>
                <a:effectLst/>
                <a:latin typeface="Arial" panose="020B0604020202020204" pitchFamily="34" charset="0"/>
                <a:ea typeface="+mn-ea"/>
                <a:cs typeface="Arial" panose="020B0604020202020204" pitchFamily="34" charset="0"/>
              </a:rPr>
              <a:t>These content areas and learning opportunities build critical skills and behaviors necessary to create healthy, responsible and productive citizens.  </a:t>
            </a:r>
          </a:p>
          <a:p>
            <a:endParaRPr lang="en-US" sz="1400" b="1" kern="1200" dirty="0">
              <a:solidFill>
                <a:schemeClr val="tx1"/>
              </a:solidFill>
              <a:effectLst/>
              <a:latin typeface="Arial" panose="020B0604020202020204" pitchFamily="34" charset="0"/>
              <a:ea typeface="+mn-ea"/>
              <a:cs typeface="Arial" panose="020B0604020202020204" pitchFamily="34" charset="0"/>
            </a:endParaRPr>
          </a:p>
          <a:p>
            <a:r>
              <a:rPr lang="en-US" dirty="0"/>
              <a:t>Next slide</a:t>
            </a:r>
          </a:p>
        </p:txBody>
      </p:sp>
      <p:sp>
        <p:nvSpPr>
          <p:cNvPr id="4" name="Slide Number Placeholder 3"/>
          <p:cNvSpPr>
            <a:spLocks noGrp="1"/>
          </p:cNvSpPr>
          <p:nvPr>
            <p:ph type="sldNum" sz="quarter" idx="5"/>
          </p:nvPr>
        </p:nvSpPr>
        <p:spPr/>
        <p:txBody>
          <a:bodyPr/>
          <a:lstStyle/>
          <a:p>
            <a:fld id="{62E366C7-1CE9-4F42-AE88-C4781F677C91}" type="slidenum">
              <a:rPr lang="en-US" smtClean="0"/>
              <a:t>20</a:t>
            </a:fld>
            <a:endParaRPr lang="en-US"/>
          </a:p>
        </p:txBody>
      </p:sp>
    </p:spTree>
    <p:extLst>
      <p:ext uri="{BB962C8B-B14F-4D97-AF65-F5344CB8AC3E}">
        <p14:creationId xmlns:p14="http://schemas.microsoft.com/office/powerpoint/2010/main" val="15567808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Jennifer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latin typeface="Arial" panose="020B0604020202020204" pitchFamily="34" charset="0"/>
                <a:ea typeface="+mn-ea"/>
                <a:cs typeface="Arial" panose="020B0604020202020204" pitchFamily="34" charset="0"/>
              </a:rPr>
              <a:t>schools provide services to students and families either directly in the school or through partnerships with the community organizations to support students health, nutrition, and behavioral health needs.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latin typeface="Arial" panose="020B0604020202020204" pitchFamily="34" charset="0"/>
                <a:ea typeface="+mn-ea"/>
                <a:cs typeface="Arial" panose="020B0604020202020204" pitchFamily="34" charset="0"/>
              </a:rPr>
              <a:t>Schools provide students nutritious meals through school lunch programs,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latin typeface="Arial" panose="020B0604020202020204" pitchFamily="34" charset="0"/>
                <a:ea typeface="+mn-ea"/>
                <a:cs typeface="Arial" panose="020B0604020202020204" pitchFamily="34" charset="0"/>
              </a:rPr>
              <a:t>Health services through school nurses or school-based health services 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latin typeface="Arial" panose="020B0604020202020204" pitchFamily="34" charset="0"/>
                <a:ea typeface="+mn-ea"/>
                <a:cs typeface="Arial" panose="020B0604020202020204" pitchFamily="34" charset="0"/>
              </a:rPr>
              <a:t>behavioral health services that deliver prevention, counseling and psychological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effectLst/>
                <a:latin typeface="Arial" panose="020B0604020202020204" pitchFamily="34" charset="0"/>
                <a:ea typeface="+mn-ea"/>
                <a:cs typeface="Arial" panose="020B0604020202020204" pitchFamily="34" charset="0"/>
              </a:rPr>
              <a:t> School can also link families to services in the community that can help them obtain essential services to support needs such as food, clothing and shelter. </a:t>
            </a:r>
          </a:p>
          <a:p>
            <a:endParaRPr lang="en-US" dirty="0"/>
          </a:p>
          <a:p>
            <a:r>
              <a:rPr lang="en-US" dirty="0"/>
              <a:t>Next slide</a:t>
            </a:r>
          </a:p>
        </p:txBody>
      </p:sp>
      <p:sp>
        <p:nvSpPr>
          <p:cNvPr id="4" name="Slide Number Placeholder 3"/>
          <p:cNvSpPr>
            <a:spLocks noGrp="1"/>
          </p:cNvSpPr>
          <p:nvPr>
            <p:ph type="sldNum" sz="quarter" idx="5"/>
          </p:nvPr>
        </p:nvSpPr>
        <p:spPr/>
        <p:txBody>
          <a:bodyPr/>
          <a:lstStyle/>
          <a:p>
            <a:fld id="{62E366C7-1CE9-4F42-AE88-C4781F677C91}" type="slidenum">
              <a:rPr lang="en-US" smtClean="0"/>
              <a:t>21</a:t>
            </a:fld>
            <a:endParaRPr lang="en-US"/>
          </a:p>
        </p:txBody>
      </p:sp>
    </p:spTree>
    <p:extLst>
      <p:ext uri="{BB962C8B-B14F-4D97-AF65-F5344CB8AC3E}">
        <p14:creationId xmlns:p14="http://schemas.microsoft.com/office/powerpoint/2010/main" val="13013210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Jennifer</a:t>
            </a:r>
          </a:p>
          <a:p>
            <a:endParaRPr lang="en-US" dirty="0"/>
          </a:p>
          <a:p>
            <a:r>
              <a:rPr lang="en-US" dirty="0"/>
              <a:t>This section is </a:t>
            </a:r>
            <a:r>
              <a:rPr lang="en-US" sz="1400" b="1" kern="1200" dirty="0">
                <a:solidFill>
                  <a:schemeClr val="tx1"/>
                </a:solidFill>
                <a:effectLst/>
                <a:latin typeface="Arial" panose="020B0604020202020204" pitchFamily="34" charset="0"/>
                <a:ea typeface="+mn-ea"/>
                <a:cs typeface="Arial" panose="020B0604020202020204" pitchFamily="34" charset="0"/>
              </a:rPr>
              <a:t>centered on the importance of engaging families and communities in supporting student academic, social-emotional, health and wellness needs. </a:t>
            </a:r>
          </a:p>
          <a:p>
            <a:endParaRPr lang="en-US" sz="1400" b="1" kern="1200" dirty="0">
              <a:solidFill>
                <a:schemeClr val="tx1"/>
              </a:solidFill>
              <a:effectLst/>
              <a:latin typeface="Arial" panose="020B0604020202020204" pitchFamily="34" charset="0"/>
              <a:ea typeface="+mn-ea"/>
              <a:cs typeface="Arial" panose="020B0604020202020204" pitchFamily="34" charset="0"/>
            </a:endParaRPr>
          </a:p>
          <a:p>
            <a:r>
              <a:rPr lang="en-US" sz="1400" b="1" kern="1200" dirty="0">
                <a:solidFill>
                  <a:schemeClr val="tx1"/>
                </a:solidFill>
                <a:effectLst/>
                <a:latin typeface="Arial" panose="020B0604020202020204" pitchFamily="34" charset="0"/>
                <a:ea typeface="+mn-ea"/>
                <a:cs typeface="Arial" panose="020B0604020202020204" pitchFamily="34" charset="0"/>
              </a:rPr>
              <a:t>It is critical for schools to create systematic and multiple ways for families to engage and contribute to their child’s learning. This section provides specific actions schools can take to better engage families including activities that build strong, positive relationships, involving families in decision-making and finding multiple ways to keep families informed. </a:t>
            </a:r>
          </a:p>
          <a:p>
            <a:endParaRPr lang="en-US" sz="1400" b="1" kern="1200" dirty="0">
              <a:solidFill>
                <a:schemeClr val="tx1"/>
              </a:solidFill>
              <a:effectLst/>
              <a:latin typeface="Arial" panose="020B0604020202020204" pitchFamily="34" charset="0"/>
              <a:ea typeface="+mn-ea"/>
              <a:cs typeface="Arial" panose="020B0604020202020204" pitchFamily="34" charset="0"/>
            </a:endParaRPr>
          </a:p>
          <a:p>
            <a:r>
              <a:rPr lang="en-US" sz="1400" b="1" kern="1200" dirty="0">
                <a:solidFill>
                  <a:schemeClr val="tx1"/>
                </a:solidFill>
                <a:effectLst/>
                <a:latin typeface="Arial" panose="020B0604020202020204" pitchFamily="34" charset="0"/>
                <a:ea typeface="+mn-ea"/>
                <a:cs typeface="Arial" panose="020B0604020202020204" pitchFamily="34" charset="0"/>
              </a:rPr>
              <a:t>It is also essential that schools engage and collaborate with community partners. Community partners including businesses, churches, social service agencies and others can provide schools, students and families with resources to address whole child needs. Districts and schools need to reach out, share information and coordinate information and resources. </a:t>
            </a:r>
          </a:p>
          <a:p>
            <a:endParaRPr lang="en-US" dirty="0"/>
          </a:p>
          <a:p>
            <a:r>
              <a:rPr lang="en-US" dirty="0"/>
              <a:t>Next slide</a:t>
            </a:r>
          </a:p>
        </p:txBody>
      </p:sp>
      <p:sp>
        <p:nvSpPr>
          <p:cNvPr id="4" name="Slide Number Placeholder 3"/>
          <p:cNvSpPr>
            <a:spLocks noGrp="1"/>
          </p:cNvSpPr>
          <p:nvPr>
            <p:ph type="sldNum" sz="quarter" idx="5"/>
          </p:nvPr>
        </p:nvSpPr>
        <p:spPr/>
        <p:txBody>
          <a:bodyPr/>
          <a:lstStyle/>
          <a:p>
            <a:fld id="{62E366C7-1CE9-4F42-AE88-C4781F677C91}" type="slidenum">
              <a:rPr lang="en-US" smtClean="0"/>
              <a:t>22</a:t>
            </a:fld>
            <a:endParaRPr lang="en-US"/>
          </a:p>
        </p:txBody>
      </p:sp>
    </p:spTree>
    <p:extLst>
      <p:ext uri="{BB962C8B-B14F-4D97-AF65-F5344CB8AC3E}">
        <p14:creationId xmlns:p14="http://schemas.microsoft.com/office/powerpoint/2010/main" val="15404425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Jennifer</a:t>
            </a:r>
          </a:p>
          <a:p>
            <a:endParaRPr lang="en-US" dirty="0"/>
          </a:p>
          <a:p>
            <a:r>
              <a:rPr lang="en-US" sz="1400" b="1" kern="1200" dirty="0">
                <a:solidFill>
                  <a:schemeClr val="tx1"/>
                </a:solidFill>
                <a:effectLst/>
                <a:latin typeface="Arial" panose="020B0604020202020204" pitchFamily="34" charset="0"/>
                <a:ea typeface="+mn-ea"/>
                <a:cs typeface="Arial" panose="020B0604020202020204" pitchFamily="34" charset="0"/>
              </a:rPr>
              <a:t>These are the Components of Safe and Supportive School Environment. These components are school climate and culture, school safety, physical environment and staff wellbeing. </a:t>
            </a:r>
          </a:p>
          <a:p>
            <a:endParaRPr lang="en-US" sz="1400" b="1" kern="1200" dirty="0">
              <a:solidFill>
                <a:schemeClr val="tx1"/>
              </a:solidFill>
              <a:effectLst/>
              <a:latin typeface="Arial" panose="020B0604020202020204" pitchFamily="34" charset="0"/>
              <a:ea typeface="+mn-ea"/>
              <a:cs typeface="Arial" panose="020B0604020202020204" pitchFamily="34" charset="0"/>
            </a:endParaRPr>
          </a:p>
          <a:p>
            <a:r>
              <a:rPr lang="en-US" sz="1400" b="1" kern="1200" dirty="0">
                <a:solidFill>
                  <a:schemeClr val="tx1"/>
                </a:solidFill>
                <a:effectLst/>
                <a:latin typeface="Arial" panose="020B0604020202020204" pitchFamily="34" charset="0"/>
                <a:ea typeface="+mn-ea"/>
                <a:cs typeface="Arial" panose="020B0604020202020204" pitchFamily="34" charset="0"/>
              </a:rPr>
              <a:t>a. School climate are the beliefs, values, attitudes and norms routinely demonstrated in the school including a commitment to equity, race and social justice.</a:t>
            </a:r>
          </a:p>
          <a:p>
            <a:endParaRPr lang="en-US" sz="1400" b="1" kern="1200" dirty="0">
              <a:solidFill>
                <a:schemeClr val="tx1"/>
              </a:solidFill>
              <a:effectLst/>
              <a:latin typeface="Arial" panose="020B0604020202020204" pitchFamily="34" charset="0"/>
              <a:ea typeface="+mn-ea"/>
              <a:cs typeface="Arial" panose="020B0604020202020204" pitchFamily="34" charset="0"/>
            </a:endParaRPr>
          </a:p>
          <a:p>
            <a:r>
              <a:rPr lang="en-US" sz="1400" b="1" kern="1200" dirty="0">
                <a:solidFill>
                  <a:schemeClr val="tx1"/>
                </a:solidFill>
                <a:effectLst/>
                <a:latin typeface="Arial" panose="020B0604020202020204" pitchFamily="34" charset="0"/>
                <a:ea typeface="+mn-ea"/>
                <a:cs typeface="Arial" panose="020B0604020202020204" pitchFamily="34" charset="0"/>
              </a:rPr>
              <a:t>b. School safety is about ensuring the emotional and physical safety of students.</a:t>
            </a:r>
          </a:p>
          <a:p>
            <a:endParaRPr lang="en-US" sz="1400" b="1" kern="1200" dirty="0">
              <a:solidFill>
                <a:schemeClr val="tx1"/>
              </a:solidFill>
              <a:effectLst/>
              <a:latin typeface="Arial" panose="020B0604020202020204" pitchFamily="34" charset="0"/>
              <a:ea typeface="+mn-ea"/>
              <a:cs typeface="Arial" panose="020B0604020202020204" pitchFamily="34" charset="0"/>
            </a:endParaRPr>
          </a:p>
          <a:p>
            <a:r>
              <a:rPr lang="en-US" sz="1400" b="1" kern="1200" dirty="0">
                <a:solidFill>
                  <a:schemeClr val="tx1"/>
                </a:solidFill>
                <a:effectLst/>
                <a:latin typeface="Arial" panose="020B0604020202020204" pitchFamily="34" charset="0"/>
                <a:ea typeface="+mn-ea"/>
                <a:cs typeface="Arial" panose="020B0604020202020204" pitchFamily="34" charset="0"/>
              </a:rPr>
              <a:t>c. Physical environment -  Ensures the school building and surrounding environment is safe for students and staff, for example ventilation, noise and temperature. It is also ensures students are safe from physical threat including violence, crime, biological or chemical threat</a:t>
            </a:r>
          </a:p>
          <a:p>
            <a:endParaRPr lang="en-US" sz="1400" b="1" kern="1200" dirty="0">
              <a:solidFill>
                <a:schemeClr val="tx1"/>
              </a:solidFill>
              <a:effectLst/>
              <a:latin typeface="Arial" panose="020B0604020202020204" pitchFamily="34" charset="0"/>
              <a:ea typeface="+mn-ea"/>
              <a:cs typeface="Arial" panose="020B0604020202020204" pitchFamily="34" charset="0"/>
            </a:endParaRPr>
          </a:p>
          <a:p>
            <a:r>
              <a:rPr lang="en-US" sz="1400" b="1" kern="1200" dirty="0">
                <a:solidFill>
                  <a:schemeClr val="tx1"/>
                </a:solidFill>
                <a:effectLst/>
                <a:latin typeface="Arial" panose="020B0604020202020204" pitchFamily="34" charset="0"/>
                <a:ea typeface="+mn-ea"/>
                <a:cs typeface="Arial" panose="020B0604020202020204" pitchFamily="34" charset="0"/>
              </a:rPr>
              <a:t>d. Staff wellness and self-care – Explains staff wellness is a critical component to meeting whole child needs. In order for staff to meet the needs of their students; they must have their needs met first. Schools can promote staff wellness by creating employee wellness programs, sharing and encouraging staff to do self-care practices such as physical fitness, getting plenty of sleep and taking time for oneself. </a:t>
            </a:r>
          </a:p>
          <a:p>
            <a:endParaRPr lang="en-US" dirty="0"/>
          </a:p>
          <a:p>
            <a:r>
              <a:rPr lang="en-US" dirty="0"/>
              <a:t>Next slide</a:t>
            </a:r>
          </a:p>
        </p:txBody>
      </p:sp>
      <p:sp>
        <p:nvSpPr>
          <p:cNvPr id="4" name="Slide Number Placeholder 3"/>
          <p:cNvSpPr>
            <a:spLocks noGrp="1"/>
          </p:cNvSpPr>
          <p:nvPr>
            <p:ph type="sldNum" sz="quarter" idx="5"/>
          </p:nvPr>
        </p:nvSpPr>
        <p:spPr/>
        <p:txBody>
          <a:bodyPr/>
          <a:lstStyle/>
          <a:p>
            <a:fld id="{62E366C7-1CE9-4F42-AE88-C4781F677C91}" type="slidenum">
              <a:rPr lang="en-US" smtClean="0"/>
              <a:t>23</a:t>
            </a:fld>
            <a:endParaRPr lang="en-US"/>
          </a:p>
        </p:txBody>
      </p:sp>
    </p:spTree>
    <p:extLst>
      <p:ext uri="{BB962C8B-B14F-4D97-AF65-F5344CB8AC3E}">
        <p14:creationId xmlns:p14="http://schemas.microsoft.com/office/powerpoint/2010/main" val="19989707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Jennifer</a:t>
            </a:r>
          </a:p>
          <a:p>
            <a:endParaRPr lang="en-US" dirty="0"/>
          </a:p>
          <a:p>
            <a:r>
              <a:rPr lang="en-US" sz="1400" b="1" kern="1200" dirty="0">
                <a:solidFill>
                  <a:schemeClr val="tx1"/>
                </a:solidFill>
                <a:effectLst/>
                <a:latin typeface="Arial" panose="020B0604020202020204" pitchFamily="34" charset="0"/>
                <a:ea typeface="+mn-ea"/>
                <a:cs typeface="Arial" panose="020B0604020202020204" pitchFamily="34" charset="0"/>
              </a:rPr>
              <a:t>The last sections of the framework focus again on family and community partnerships. </a:t>
            </a:r>
          </a:p>
          <a:p>
            <a:endParaRPr lang="en-US" sz="1400" b="1" kern="1200" dirty="0">
              <a:solidFill>
                <a:schemeClr val="tx1"/>
              </a:solidFill>
              <a:effectLst/>
              <a:latin typeface="Arial" panose="020B0604020202020204" pitchFamily="34" charset="0"/>
              <a:ea typeface="+mn-ea"/>
              <a:cs typeface="Arial" panose="020B0604020202020204" pitchFamily="34" charset="0"/>
            </a:endParaRPr>
          </a:p>
          <a:p>
            <a:r>
              <a:rPr lang="en-US" sz="1400" b="1" kern="1200" dirty="0">
                <a:solidFill>
                  <a:schemeClr val="tx1"/>
                </a:solidFill>
                <a:effectLst/>
                <a:latin typeface="Arial" panose="020B0604020202020204" pitchFamily="34" charset="0"/>
                <a:ea typeface="+mn-ea"/>
                <a:cs typeface="Arial" panose="020B0604020202020204" pitchFamily="34" charset="0"/>
              </a:rPr>
              <a:t>In the framework, we call out families and communities as the outer ring to emphasize their importance to the success of meeting whole child needs. </a:t>
            </a:r>
          </a:p>
          <a:p>
            <a:endParaRPr lang="en-US" sz="1400" b="1" kern="1200" dirty="0">
              <a:solidFill>
                <a:schemeClr val="tx1"/>
              </a:solidFill>
              <a:effectLst/>
              <a:latin typeface="Arial" panose="020B0604020202020204" pitchFamily="34" charset="0"/>
              <a:ea typeface="+mn-ea"/>
              <a:cs typeface="Arial" panose="020B0604020202020204" pitchFamily="34" charset="0"/>
            </a:endParaRPr>
          </a:p>
          <a:p>
            <a:r>
              <a:rPr lang="en-US" sz="1400" b="1" kern="1200" dirty="0">
                <a:solidFill>
                  <a:schemeClr val="tx1"/>
                </a:solidFill>
                <a:effectLst/>
                <a:latin typeface="Arial" panose="020B0604020202020204" pitchFamily="34" charset="0"/>
                <a:ea typeface="+mn-ea"/>
                <a:cs typeface="Arial" panose="020B0604020202020204" pitchFamily="34" charset="0"/>
              </a:rPr>
              <a:t>Families and communities are a part of the larger ecosystem of which schools and students school experiences exists. </a:t>
            </a:r>
          </a:p>
          <a:p>
            <a:endParaRPr lang="en-US" sz="1400" b="1" kern="1200" dirty="0">
              <a:solidFill>
                <a:schemeClr val="tx1"/>
              </a:solidFill>
              <a:effectLst/>
              <a:latin typeface="Arial" panose="020B0604020202020204" pitchFamily="34" charset="0"/>
              <a:ea typeface="+mn-ea"/>
              <a:cs typeface="Arial" panose="020B0604020202020204" pitchFamily="34" charset="0"/>
            </a:endParaRPr>
          </a:p>
          <a:p>
            <a:r>
              <a:rPr lang="en-US" sz="1400" b="1" kern="1200" dirty="0">
                <a:solidFill>
                  <a:schemeClr val="tx1"/>
                </a:solidFill>
                <a:effectLst/>
                <a:latin typeface="Arial" panose="020B0604020202020204" pitchFamily="34" charset="0"/>
                <a:ea typeface="+mn-ea"/>
                <a:cs typeface="Arial" panose="020B0604020202020204" pitchFamily="34" charset="0"/>
              </a:rPr>
              <a:t>Families are the most critical support system for students and therefore it is important for schools to support and partner with families and build reciprocal relationships. </a:t>
            </a:r>
          </a:p>
          <a:p>
            <a:endParaRPr lang="en-US" sz="1400" b="1" kern="1200" dirty="0">
              <a:solidFill>
                <a:schemeClr val="tx1"/>
              </a:solidFill>
              <a:effectLst/>
              <a:latin typeface="Arial" panose="020B0604020202020204" pitchFamily="34" charset="0"/>
              <a:ea typeface="+mn-ea"/>
              <a:cs typeface="Arial" panose="020B0604020202020204" pitchFamily="34" charset="0"/>
            </a:endParaRPr>
          </a:p>
          <a:p>
            <a:r>
              <a:rPr lang="en-US" sz="1400" b="1" kern="1200" dirty="0">
                <a:solidFill>
                  <a:schemeClr val="tx1"/>
                </a:solidFill>
                <a:effectLst/>
                <a:latin typeface="Arial" panose="020B0604020202020204" pitchFamily="34" charset="0"/>
                <a:ea typeface="+mn-ea"/>
                <a:cs typeface="Arial" panose="020B0604020202020204" pitchFamily="34" charset="0"/>
              </a:rPr>
              <a:t>The same is true about partnering with communities. It is important that schools develop a reciprocal relationship with community organizations and those living in the surrounding community.</a:t>
            </a:r>
          </a:p>
          <a:p>
            <a:endParaRPr lang="en-US" sz="1400" b="1" kern="1200" dirty="0">
              <a:solidFill>
                <a:schemeClr val="tx1"/>
              </a:solidFill>
              <a:effectLst/>
              <a:latin typeface="Arial" panose="020B0604020202020204" pitchFamily="34" charset="0"/>
              <a:ea typeface="+mn-ea"/>
              <a:cs typeface="Arial" panose="020B0604020202020204" pitchFamily="34" charset="0"/>
            </a:endParaRPr>
          </a:p>
          <a:p>
            <a:r>
              <a:rPr lang="en-US" sz="1400" b="1" kern="1200" dirty="0">
                <a:solidFill>
                  <a:schemeClr val="tx1"/>
                </a:solidFill>
                <a:effectLst/>
                <a:latin typeface="Arial" panose="020B0604020202020204" pitchFamily="34" charset="0"/>
                <a:ea typeface="+mn-ea"/>
                <a:cs typeface="Arial" panose="020B0604020202020204" pitchFamily="34" charset="0"/>
              </a:rPr>
              <a:t>What occurs in community impacts students and the school; likewise what schools do impacts the community. After all, schools are educating those that may one day work and live in their community. Districts and schools need to engage communities in district and school planning.</a:t>
            </a:r>
          </a:p>
          <a:p>
            <a:endParaRPr lang="en-US" sz="1400" b="1" kern="1200" dirty="0">
              <a:solidFill>
                <a:schemeClr val="tx1"/>
              </a:solidFill>
              <a:effectLst/>
              <a:latin typeface="Arial" panose="020B0604020202020204" pitchFamily="34" charset="0"/>
              <a:ea typeface="+mn-ea"/>
              <a:cs typeface="Arial" panose="020B0604020202020204" pitchFamily="34" charset="0"/>
            </a:endParaRPr>
          </a:p>
          <a:p>
            <a:r>
              <a:rPr lang="en-US" sz="1400" b="1" kern="1200" dirty="0">
                <a:solidFill>
                  <a:schemeClr val="tx1"/>
                </a:solidFill>
                <a:effectLst/>
                <a:latin typeface="Arial" panose="020B0604020202020204" pitchFamily="34" charset="0"/>
                <a:ea typeface="+mn-ea"/>
                <a:cs typeface="Arial" panose="020B0604020202020204" pitchFamily="34" charset="0"/>
              </a:rPr>
              <a:t>At the same time, they also need participate in community planning and express the needs of their students and staff</a:t>
            </a:r>
          </a:p>
          <a:p>
            <a:endParaRPr lang="en-US" sz="1400" b="1" kern="1200" dirty="0">
              <a:solidFill>
                <a:schemeClr val="tx1"/>
              </a:solidFill>
              <a:effectLst/>
              <a:latin typeface="Arial" panose="020B0604020202020204" pitchFamily="34" charset="0"/>
              <a:ea typeface="+mn-ea"/>
              <a:cs typeface="Arial" panose="020B0604020202020204" pitchFamily="34" charset="0"/>
            </a:endParaRPr>
          </a:p>
          <a:p>
            <a:r>
              <a:rPr lang="en-US" sz="1400" b="1" kern="1200" dirty="0">
                <a:solidFill>
                  <a:schemeClr val="tx1"/>
                </a:solidFill>
                <a:effectLst/>
                <a:latin typeface="Arial" panose="020B0604020202020204" pitchFamily="34" charset="0"/>
                <a:ea typeface="+mn-ea"/>
                <a:cs typeface="Arial" panose="020B0604020202020204" pitchFamily="34" charset="0"/>
              </a:rPr>
              <a:t> and engage students and staff in activities that positively affect their community.  </a:t>
            </a:r>
          </a:p>
          <a:p>
            <a:endParaRPr lang="en-US" sz="1400" b="1" kern="1200" dirty="0">
              <a:solidFill>
                <a:schemeClr val="tx1"/>
              </a:solidFill>
              <a:effectLst/>
              <a:latin typeface="Arial" panose="020B0604020202020204" pitchFamily="34" charset="0"/>
              <a:ea typeface="+mn-ea"/>
              <a:cs typeface="Arial" panose="020B0604020202020204" pitchFamily="34" charset="0"/>
            </a:endParaRPr>
          </a:p>
          <a:p>
            <a:r>
              <a:rPr lang="en-US" sz="1400" b="1" kern="1200" dirty="0">
                <a:solidFill>
                  <a:schemeClr val="tx1"/>
                </a:solidFill>
                <a:effectLst/>
                <a:latin typeface="Arial" panose="020B0604020202020204" pitchFamily="34" charset="0"/>
                <a:ea typeface="+mn-ea"/>
                <a:cs typeface="Arial" panose="020B0604020202020204" pitchFamily="34" charset="0"/>
              </a:rPr>
              <a:t>Next slide</a:t>
            </a:r>
          </a:p>
          <a:p>
            <a:endParaRPr lang="en-US" dirty="0"/>
          </a:p>
        </p:txBody>
      </p:sp>
      <p:sp>
        <p:nvSpPr>
          <p:cNvPr id="4" name="Slide Number Placeholder 3"/>
          <p:cNvSpPr>
            <a:spLocks noGrp="1"/>
          </p:cNvSpPr>
          <p:nvPr>
            <p:ph type="sldNum" sz="quarter" idx="5"/>
          </p:nvPr>
        </p:nvSpPr>
        <p:spPr/>
        <p:txBody>
          <a:bodyPr/>
          <a:lstStyle/>
          <a:p>
            <a:fld id="{62E366C7-1CE9-4F42-AE88-C4781F677C91}" type="slidenum">
              <a:rPr lang="en-US" smtClean="0"/>
              <a:t>24</a:t>
            </a:fld>
            <a:endParaRPr lang="en-US"/>
          </a:p>
        </p:txBody>
      </p:sp>
    </p:spTree>
    <p:extLst>
      <p:ext uri="{BB962C8B-B14F-4D97-AF65-F5344CB8AC3E}">
        <p14:creationId xmlns:p14="http://schemas.microsoft.com/office/powerpoint/2010/main" val="40640619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Jennifer</a:t>
            </a:r>
          </a:p>
          <a:p>
            <a:endParaRPr lang="en-US" dirty="0"/>
          </a:p>
          <a:p>
            <a:r>
              <a:rPr lang="en-US" dirty="0"/>
              <a:t>All together the five tenets, 12 components and families and community come together to support students academic, health, safety and social –emotional needs. Districts and schools are already implementing many aspects of the framework. The Whole Child Framework is the foundation students need to be successful, focused and engaged in learning. These are the building blocks for student success in school and in life. </a:t>
            </a:r>
          </a:p>
          <a:p>
            <a:endParaRPr lang="en-US" dirty="0"/>
          </a:p>
          <a:p>
            <a:r>
              <a:rPr lang="en-US" dirty="0"/>
              <a:t>Next, I will </a:t>
            </a:r>
            <a:r>
              <a:rPr lang="en-US" sz="1400" b="1" kern="1200" dirty="0">
                <a:solidFill>
                  <a:schemeClr val="tx1"/>
                </a:solidFill>
                <a:effectLst/>
                <a:latin typeface="Arial" panose="020B0604020202020204" pitchFamily="34" charset="0"/>
                <a:ea typeface="+mn-ea"/>
                <a:cs typeface="Arial" panose="020B0604020202020204" pitchFamily="34" charset="0"/>
              </a:rPr>
              <a:t>turn the presentation over to Brittany Miracle who will explain our next steps for implementation. </a:t>
            </a:r>
          </a:p>
          <a:p>
            <a:endParaRPr lang="en-US" sz="1400" b="1" kern="1200" dirty="0">
              <a:solidFill>
                <a:schemeClr val="tx1"/>
              </a:solidFill>
              <a:effectLst/>
              <a:latin typeface="Arial" panose="020B0604020202020204" pitchFamily="34" charset="0"/>
              <a:ea typeface="+mn-ea"/>
              <a:cs typeface="Arial" panose="020B0604020202020204" pitchFamily="34" charset="0"/>
            </a:endParaRPr>
          </a:p>
          <a:p>
            <a:r>
              <a:rPr lang="en-US" sz="1400" b="1" kern="1200" dirty="0">
                <a:solidFill>
                  <a:schemeClr val="tx1"/>
                </a:solidFill>
                <a:effectLst/>
                <a:latin typeface="Arial" panose="020B0604020202020204" pitchFamily="34" charset="0"/>
                <a:ea typeface="+mn-ea"/>
                <a:cs typeface="Arial" panose="020B0604020202020204" pitchFamily="34" charset="0"/>
              </a:rPr>
              <a:t>Next slide</a:t>
            </a:r>
            <a:endParaRPr lang="en-US" dirty="0"/>
          </a:p>
        </p:txBody>
      </p:sp>
      <p:sp>
        <p:nvSpPr>
          <p:cNvPr id="4" name="Slide Number Placeholder 3"/>
          <p:cNvSpPr>
            <a:spLocks noGrp="1"/>
          </p:cNvSpPr>
          <p:nvPr>
            <p:ph type="sldNum" sz="quarter" idx="5"/>
          </p:nvPr>
        </p:nvSpPr>
        <p:spPr/>
        <p:txBody>
          <a:bodyPr/>
          <a:lstStyle/>
          <a:p>
            <a:fld id="{4B790285-EB97-426B-BAAA-3E3B8A0B0B99}" type="slidenum">
              <a:rPr lang="en-US" smtClean="0"/>
              <a:t>25</a:t>
            </a:fld>
            <a:endParaRPr lang="en-US"/>
          </a:p>
        </p:txBody>
      </p:sp>
    </p:spTree>
    <p:extLst>
      <p:ext uri="{BB962C8B-B14F-4D97-AF65-F5344CB8AC3E}">
        <p14:creationId xmlns:p14="http://schemas.microsoft.com/office/powerpoint/2010/main" val="42102195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Brittany</a:t>
            </a:r>
          </a:p>
        </p:txBody>
      </p:sp>
      <p:sp>
        <p:nvSpPr>
          <p:cNvPr id="4" name="Slide Number Placeholder 3"/>
          <p:cNvSpPr>
            <a:spLocks noGrp="1"/>
          </p:cNvSpPr>
          <p:nvPr>
            <p:ph type="sldNum" sz="quarter" idx="5"/>
          </p:nvPr>
        </p:nvSpPr>
        <p:spPr/>
        <p:txBody>
          <a:bodyPr/>
          <a:lstStyle/>
          <a:p>
            <a:fld id="{62E366C7-1CE9-4F42-AE88-C4781F677C91}" type="slidenum">
              <a:rPr lang="en-US" smtClean="0"/>
              <a:t>26</a:t>
            </a:fld>
            <a:endParaRPr lang="en-US"/>
          </a:p>
        </p:txBody>
      </p:sp>
    </p:spTree>
    <p:extLst>
      <p:ext uri="{BB962C8B-B14F-4D97-AF65-F5344CB8AC3E}">
        <p14:creationId xmlns:p14="http://schemas.microsoft.com/office/powerpoint/2010/main" val="22837413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E3BCA1-8CEE-4F00-915F-5898059090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82506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E3BCA1-8CEE-4F00-915F-5898059090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4438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E3BCA1-8CEE-4F00-915F-5898059090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9804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3</a:t>
            </a:fld>
            <a:endParaRPr lang="en-US"/>
          </a:p>
        </p:txBody>
      </p:sp>
    </p:spTree>
    <p:extLst>
      <p:ext uri="{BB962C8B-B14F-4D97-AF65-F5344CB8AC3E}">
        <p14:creationId xmlns:p14="http://schemas.microsoft.com/office/powerpoint/2010/main" val="13728712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endParaRPr lang="en-US" sz="1200" b="0" i="0" kern="1200" baseline="0" dirty="0">
              <a:solidFill>
                <a:schemeClr val="tx1"/>
              </a:solidFill>
              <a:effectLst/>
              <a:latin typeface="+mn-lt"/>
              <a:ea typeface="+mn-ea"/>
              <a:cs typeface="+mn-cs"/>
            </a:endParaRP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E3BCA1-8CEE-4F00-915F-5898059090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0199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E3BCA1-8CEE-4F00-915F-5898059090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45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E3BCA1-8CEE-4F00-915F-5898059090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22011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E3BCA1-8CEE-4F00-915F-5898059090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73010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E3BCA1-8CEE-4F00-915F-5898059090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49636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E3BCA1-8CEE-4F00-915F-5898059090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5685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sngStrike" dirty="0"/>
          </a:p>
        </p:txBody>
      </p:sp>
      <p:sp>
        <p:nvSpPr>
          <p:cNvPr id="4" name="Slide Number Placeholder 3"/>
          <p:cNvSpPr>
            <a:spLocks noGrp="1"/>
          </p:cNvSpPr>
          <p:nvPr>
            <p:ph type="sldNum" sz="quarter" idx="5"/>
          </p:nvPr>
        </p:nvSpPr>
        <p:spPr/>
        <p:txBody>
          <a:bodyPr/>
          <a:lstStyle/>
          <a:p>
            <a:fld id="{A88EB8E9-7E05-4C60-A58D-798732DD5BFE}" type="slidenum">
              <a:rPr lang="en-US" smtClean="0"/>
              <a:t>4</a:t>
            </a:fld>
            <a:endParaRPr lang="en-US"/>
          </a:p>
        </p:txBody>
      </p:sp>
    </p:spTree>
    <p:extLst>
      <p:ext uri="{BB962C8B-B14F-4D97-AF65-F5344CB8AC3E}">
        <p14:creationId xmlns:p14="http://schemas.microsoft.com/office/powerpoint/2010/main" val="2023570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5</a:t>
            </a:fld>
            <a:endParaRPr lang="en-US"/>
          </a:p>
        </p:txBody>
      </p:sp>
    </p:spTree>
    <p:extLst>
      <p:ext uri="{BB962C8B-B14F-4D97-AF65-F5344CB8AC3E}">
        <p14:creationId xmlns:p14="http://schemas.microsoft.com/office/powerpoint/2010/main" val="1375556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sngStrike" dirty="0"/>
          </a:p>
        </p:txBody>
      </p:sp>
      <p:sp>
        <p:nvSpPr>
          <p:cNvPr id="4" name="Slide Number Placeholder 3"/>
          <p:cNvSpPr>
            <a:spLocks noGrp="1"/>
          </p:cNvSpPr>
          <p:nvPr>
            <p:ph type="sldNum" sz="quarter" idx="5"/>
          </p:nvPr>
        </p:nvSpPr>
        <p:spPr/>
        <p:txBody>
          <a:bodyPr/>
          <a:lstStyle/>
          <a:p>
            <a:fld id="{A88EB8E9-7E05-4C60-A58D-798732DD5BFE}" type="slidenum">
              <a:rPr lang="en-US" smtClean="0"/>
              <a:t>6</a:t>
            </a:fld>
            <a:endParaRPr lang="en-US"/>
          </a:p>
        </p:txBody>
      </p:sp>
    </p:spTree>
    <p:extLst>
      <p:ext uri="{BB962C8B-B14F-4D97-AF65-F5344CB8AC3E}">
        <p14:creationId xmlns:p14="http://schemas.microsoft.com/office/powerpoint/2010/main" val="3474307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2E366C7-1CE9-4F42-AE88-C4781F677C91}" type="slidenum">
              <a:rPr lang="en-US" smtClean="0"/>
              <a:t>7</a:t>
            </a:fld>
            <a:endParaRPr lang="en-US"/>
          </a:p>
        </p:txBody>
      </p:sp>
    </p:spTree>
    <p:extLst>
      <p:ext uri="{BB962C8B-B14F-4D97-AF65-F5344CB8AC3E}">
        <p14:creationId xmlns:p14="http://schemas.microsoft.com/office/powerpoint/2010/main" val="1640620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8</a:t>
            </a:fld>
            <a:endParaRPr lang="en-US"/>
          </a:p>
        </p:txBody>
      </p:sp>
    </p:spTree>
    <p:extLst>
      <p:ext uri="{BB962C8B-B14F-4D97-AF65-F5344CB8AC3E}">
        <p14:creationId xmlns:p14="http://schemas.microsoft.com/office/powerpoint/2010/main" val="3356359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2E366C7-1CE9-4F42-AE88-C4781F677C91}" type="slidenum">
              <a:rPr lang="en-US" smtClean="0"/>
              <a:t>9</a:t>
            </a:fld>
            <a:endParaRPr lang="en-US"/>
          </a:p>
        </p:txBody>
      </p:sp>
    </p:spTree>
    <p:extLst>
      <p:ext uri="{BB962C8B-B14F-4D97-AF65-F5344CB8AC3E}">
        <p14:creationId xmlns:p14="http://schemas.microsoft.com/office/powerpoint/2010/main" val="29799911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BE1F4D5-1D92-4042-93C0-99972A6BC5E8}"/>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111118" y="469121"/>
            <a:ext cx="7772400" cy="584775"/>
          </a:xfrm>
        </p:spPr>
        <p:txBody>
          <a:bodyPr lIns="0" tIns="0" rIns="0" bIns="0" anchor="b" anchorCtr="0">
            <a:spAutoFit/>
          </a:bodyPr>
          <a:lstStyle>
            <a:lvl1pPr algn="l">
              <a:defRPr sz="38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111118" y="5691556"/>
            <a:ext cx="6148628" cy="369332"/>
          </a:xfrm>
        </p:spPr>
        <p:txBody>
          <a:bodyPr wrap="square" lIns="0" tIns="0" rIns="0" bIns="0" anchor="t" anchorCtr="0">
            <a:spAutoFit/>
          </a:bodyPr>
          <a:lstStyle>
            <a:lvl1pPr marL="0" indent="0" algn="l">
              <a:buNone/>
              <a:defRPr sz="2400">
                <a:solidFill>
                  <a:srgbClr val="70001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Rectangle 4">
            <a:extLst>
              <a:ext uri="{FF2B5EF4-FFF2-40B4-BE49-F238E27FC236}">
                <a16:creationId xmlns:a16="http://schemas.microsoft.com/office/drawing/2014/main" id="{E5B0B032-F970-48CC-902A-89DCC4448752}"/>
              </a:ext>
            </a:extLst>
          </p:cNvPr>
          <p:cNvSpPr/>
          <p:nvPr userDrawn="1"/>
        </p:nvSpPr>
        <p:spPr>
          <a:xfrm>
            <a:off x="598516" y="6384174"/>
            <a:ext cx="2734888" cy="457200"/>
          </a:xfrm>
          <a:prstGeom prst="rect">
            <a:avLst/>
          </a:prstGeom>
          <a:solidFill>
            <a:srgbClr val="5252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1331B4-8886-884C-97D5-3124897D6AD0}" type="datetimeFigureOut">
              <a:rPr lang="en-US" smtClean="0"/>
              <a:t>9/17/2020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2258D-CF54-2C4E-9726-8648A0B8DDCC}" type="slidenum">
              <a:rPr lang="en-US" smtClean="0"/>
              <a:t>‹#›</a:t>
            </a:fld>
            <a:endParaRPr lang="en-US"/>
          </a:p>
        </p:txBody>
      </p:sp>
    </p:spTree>
    <p:extLst>
      <p:ext uri="{BB962C8B-B14F-4D97-AF65-F5344CB8AC3E}">
        <p14:creationId xmlns:p14="http://schemas.microsoft.com/office/powerpoint/2010/main" val="3951827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FA7B730-B3BA-8242-833A-0256D18AC085}"/>
              </a:ext>
            </a:extLst>
          </p:cNvPr>
          <p:cNvPicPr>
            <a:picLocks noChangeAspect="1"/>
          </p:cNvPicPr>
          <p:nvPr userDrawn="1"/>
        </p:nvPicPr>
        <p:blipFill>
          <a:blip r:embed="rId2"/>
          <a:stretch>
            <a:fillRect/>
          </a:stretch>
        </p:blipFill>
        <p:spPr>
          <a:xfrm>
            <a:off x="0" y="5995961"/>
            <a:ext cx="9144000" cy="876300"/>
          </a:xfrm>
          <a:prstGeom prst="rect">
            <a:avLst/>
          </a:prstGeom>
        </p:spPr>
      </p:pic>
      <p:sp>
        <p:nvSpPr>
          <p:cNvPr id="2" name="Title 1"/>
          <p:cNvSpPr>
            <a:spLocks noGrp="1"/>
          </p:cNvSpPr>
          <p:nvPr>
            <p:ph type="title"/>
          </p:nvPr>
        </p:nvSpPr>
        <p:spPr>
          <a:xfrm>
            <a:off x="457200" y="457200"/>
            <a:ext cx="8229600" cy="646331"/>
          </a:xfrm>
        </p:spPr>
        <p:txBody>
          <a:bodyPr>
            <a:spAutoFit/>
          </a:bodyPr>
          <a:lstStyle>
            <a:lvl1pPr>
              <a:defRPr sz="4200" b="1">
                <a:solidFill>
                  <a:srgbClr val="700017"/>
                </a:solidFill>
              </a:defRPr>
            </a:lvl1pPr>
          </a:lstStyle>
          <a:p>
            <a:r>
              <a:rPr lang="en-US"/>
              <a:t>Click to edit Master title style</a:t>
            </a:r>
          </a:p>
        </p:txBody>
      </p:sp>
      <p:sp>
        <p:nvSpPr>
          <p:cNvPr id="3" name="Content Placeholder 2"/>
          <p:cNvSpPr>
            <a:spLocks noGrp="1"/>
          </p:cNvSpPr>
          <p:nvPr>
            <p:ph idx="1"/>
          </p:nvPr>
        </p:nvSpPr>
        <p:spPr>
          <a:xfrm>
            <a:off x="457200" y="1057644"/>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C16D2E7B-0E6D-456F-9FC4-63D2D1A4F1E5}"/>
              </a:ext>
            </a:extLst>
          </p:cNvPr>
          <p:cNvSpPr txBox="1"/>
          <p:nvPr userDrawn="1"/>
        </p:nvSpPr>
        <p:spPr>
          <a:xfrm>
            <a:off x="4086970" y="6434111"/>
            <a:ext cx="970060" cy="369332"/>
          </a:xfrm>
          <a:prstGeom prst="rect">
            <a:avLst/>
          </a:prstGeom>
          <a:noFill/>
        </p:spPr>
        <p:txBody>
          <a:bodyPr wrap="square" rtlCol="0">
            <a:spAutoFit/>
          </a:bodyPr>
          <a:lstStyle/>
          <a:p>
            <a:pPr algn="ctr"/>
            <a:fld id="{D2DF11E4-2D1E-4BBF-BC0C-F39D7FB9AE71}" type="slidenum">
              <a:rPr lang="en-US" smtClean="0">
                <a:solidFill>
                  <a:schemeClr val="bg1"/>
                </a:solidFill>
                <a:latin typeface="Arial" panose="020B0604020202020204" pitchFamily="34" charset="0"/>
                <a:cs typeface="Arial" panose="020B0604020202020204" pitchFamily="34" charset="0"/>
              </a:rPr>
              <a:pPr algn="ctr"/>
              <a:t>‹#›</a:t>
            </a:fld>
            <a:endParaRPr lang="en-US">
              <a:solidFill>
                <a:schemeClr val="bg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37E84C6F-440F-4197-AD87-A1EA60AF7BC1}"/>
              </a:ext>
            </a:extLst>
          </p:cNvPr>
          <p:cNvSpPr/>
          <p:nvPr userDrawn="1"/>
        </p:nvSpPr>
        <p:spPr>
          <a:xfrm>
            <a:off x="598516" y="6400800"/>
            <a:ext cx="2734888" cy="457200"/>
          </a:xfrm>
          <a:prstGeom prst="rect">
            <a:avLst/>
          </a:prstGeom>
          <a:solidFill>
            <a:srgbClr val="5252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145FA-5A2A-CD47-84FF-77D78E50E8D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CBC0C038-74F1-B440-9463-001BC19C9571}"/>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040500-E54E-5A4F-9AD2-C35CF49FC51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115AE5E-F95E-7B47-88AD-14FA8CCBE690}"/>
              </a:ext>
            </a:extLst>
          </p:cNvPr>
          <p:cNvSpPr>
            <a:spLocks noGrp="1"/>
          </p:cNvSpPr>
          <p:nvPr>
            <p:ph type="dt" sz="half" idx="10"/>
          </p:nvPr>
        </p:nvSpPr>
        <p:spPr/>
        <p:txBody>
          <a:bodyPr/>
          <a:lstStyle/>
          <a:p>
            <a:fld id="{9E468007-D98A-2F46-ABB4-96AC16B351EF}" type="datetimeFigureOut">
              <a:rPr lang="en-US" smtClean="0"/>
              <a:t>9/17/2020</a:t>
            </a:fld>
            <a:endParaRPr lang="en-US"/>
          </a:p>
        </p:txBody>
      </p:sp>
      <p:sp>
        <p:nvSpPr>
          <p:cNvPr id="6" name="Footer Placeholder 5">
            <a:extLst>
              <a:ext uri="{FF2B5EF4-FFF2-40B4-BE49-F238E27FC236}">
                <a16:creationId xmlns:a16="http://schemas.microsoft.com/office/drawing/2014/main" id="{B6667643-A9E9-2D40-ABBE-673B7F9340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D1A94F-4164-0543-9EB0-2B395433D470}"/>
              </a:ext>
            </a:extLst>
          </p:cNvPr>
          <p:cNvSpPr>
            <a:spLocks noGrp="1"/>
          </p:cNvSpPr>
          <p:nvPr>
            <p:ph type="sldNum" sz="quarter" idx="12"/>
          </p:nvPr>
        </p:nvSpPr>
        <p:spPr/>
        <p:txBody>
          <a:bodyPr/>
          <a:lstStyle/>
          <a:p>
            <a:fld id="{89C65CFD-75C2-D140-A014-EDDF9EF10B09}" type="slidenum">
              <a:rPr lang="en-US" smtClean="0"/>
              <a:t>‹#›</a:t>
            </a:fld>
            <a:endParaRPr lang="en-US"/>
          </a:p>
        </p:txBody>
      </p:sp>
    </p:spTree>
    <p:extLst>
      <p:ext uri="{BB962C8B-B14F-4D97-AF65-F5344CB8AC3E}">
        <p14:creationId xmlns:p14="http://schemas.microsoft.com/office/powerpoint/2010/main" val="2509500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4BA268-0227-471D-97DA-415AC834A9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149287" y="499281"/>
            <a:ext cx="7756222" cy="646331"/>
          </a:xfrm>
        </p:spPr>
        <p:txBody>
          <a:bodyPr wrap="square" lIns="0" tIns="0" rIns="0" bIns="0" anchor="b" anchorCtr="0">
            <a:spAutoFit/>
          </a:bodyPr>
          <a:lstStyle>
            <a:lvl1pPr algn="l">
              <a:defRPr sz="4200" b="1">
                <a:solidFill>
                  <a:schemeClr val="bg1"/>
                </a:solidFill>
              </a:defRPr>
            </a:lvl1pPr>
          </a:lstStyle>
          <a:p>
            <a:r>
              <a:rPr lang="en-US" dirty="0"/>
              <a:t>Presentation Title</a:t>
            </a:r>
          </a:p>
        </p:txBody>
      </p:sp>
      <p:sp>
        <p:nvSpPr>
          <p:cNvPr id="3" name="Subtitle 2"/>
          <p:cNvSpPr>
            <a:spLocks noGrp="1"/>
          </p:cNvSpPr>
          <p:nvPr>
            <p:ph type="subTitle" idx="1" hasCustomPrompt="1"/>
          </p:nvPr>
        </p:nvSpPr>
        <p:spPr>
          <a:xfrm>
            <a:off x="149287" y="5651271"/>
            <a:ext cx="5198217" cy="430887"/>
          </a:xfrm>
        </p:spPr>
        <p:txBody>
          <a:bodyPr wrap="square" lIns="0" tIns="0" rIns="0" bIns="0" anchor="t" anchorCtr="0">
            <a:spAutoFit/>
          </a:bodyPr>
          <a:lstStyle>
            <a:lvl1pPr marL="0" indent="0" algn="l">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 ∙ Date</a:t>
            </a:r>
          </a:p>
        </p:txBody>
      </p:sp>
    </p:spTree>
    <p:extLst>
      <p:ext uri="{BB962C8B-B14F-4D97-AF65-F5344CB8AC3E}">
        <p14:creationId xmlns:p14="http://schemas.microsoft.com/office/powerpoint/2010/main" val="3847709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46331"/>
          </a:xfrm>
        </p:spPr>
        <p:txBody>
          <a:bodyPr>
            <a:spAutoFit/>
          </a:bodyPr>
          <a:lstStyle>
            <a:lvl1pPr>
              <a:defRPr sz="4200" b="1">
                <a:solidFill>
                  <a:srgbClr val="C00000"/>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1580158"/>
            <a:ext cx="8229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AB5E75AE-0F77-FF4F-A8B7-BE682401DD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048643"/>
            <a:ext cx="9144000" cy="812800"/>
          </a:xfrm>
          <a:prstGeom prst="rect">
            <a:avLst/>
          </a:prstGeom>
        </p:spPr>
      </p:pic>
    </p:spTree>
    <p:extLst>
      <p:ext uri="{BB962C8B-B14F-4D97-AF65-F5344CB8AC3E}">
        <p14:creationId xmlns:p14="http://schemas.microsoft.com/office/powerpoint/2010/main" val="3924631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D730F-AB54-457E-AD66-0547E1E96592}"/>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39499C8-A266-42D5-A947-32FDFA06BF07}"/>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0CA892-5E9A-4092-AF7E-9085399FF033}"/>
              </a:ext>
            </a:extLst>
          </p:cNvPr>
          <p:cNvSpPr>
            <a:spLocks noGrp="1"/>
          </p:cNvSpPr>
          <p:nvPr>
            <p:ph type="dt" sz="half" idx="10"/>
          </p:nvPr>
        </p:nvSpPr>
        <p:spPr/>
        <p:txBody>
          <a:bodyPr/>
          <a:lstStyle/>
          <a:p>
            <a:fld id="{F4F856BA-9CCF-43BC-AB0E-E38B2F4450CB}" type="datetimeFigureOut">
              <a:rPr lang="en-US" smtClean="0"/>
              <a:t>9/17/2020</a:t>
            </a:fld>
            <a:endParaRPr lang="en-US"/>
          </a:p>
        </p:txBody>
      </p:sp>
      <p:sp>
        <p:nvSpPr>
          <p:cNvPr id="5" name="Footer Placeholder 4">
            <a:extLst>
              <a:ext uri="{FF2B5EF4-FFF2-40B4-BE49-F238E27FC236}">
                <a16:creationId xmlns:a16="http://schemas.microsoft.com/office/drawing/2014/main" id="{4DB853DF-A649-4548-9442-BCE39BC7FC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8CBA37-BC1F-4EF0-8C31-F233C6A56130}"/>
              </a:ext>
            </a:extLst>
          </p:cNvPr>
          <p:cNvSpPr>
            <a:spLocks noGrp="1"/>
          </p:cNvSpPr>
          <p:nvPr>
            <p:ph type="sldNum" sz="quarter" idx="12"/>
          </p:nvPr>
        </p:nvSpPr>
        <p:spPr/>
        <p:txBody>
          <a:bodyPr/>
          <a:lstStyle/>
          <a:p>
            <a:fld id="{A884078F-42E8-445F-8B0E-11D5C63DF02C}" type="slidenum">
              <a:rPr lang="en-US" smtClean="0"/>
              <a:t>‹#›</a:t>
            </a:fld>
            <a:endParaRPr lang="en-US"/>
          </a:p>
        </p:txBody>
      </p:sp>
    </p:spTree>
    <p:extLst>
      <p:ext uri="{BB962C8B-B14F-4D97-AF65-F5344CB8AC3E}">
        <p14:creationId xmlns:p14="http://schemas.microsoft.com/office/powerpoint/2010/main" val="168969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CE0F66-A36B-4751-8925-C3C18FD69DBB}" type="datetimeFigureOut">
              <a:rPr lang="en-US" smtClean="0">
                <a:solidFill>
                  <a:prstClr val="black">
                    <a:tint val="75000"/>
                  </a:prstClr>
                </a:solidFill>
              </a:rPr>
              <a:pPr/>
              <a:t>9/17/2020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2E29EEC-EBA9-4963-AC0B-7EE04DB749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4702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2CE0F66-A36B-4751-8925-C3C18FD69DBB}" type="datetimeFigureOut">
              <a:rPr lang="en-US" smtClean="0">
                <a:solidFill>
                  <a:prstClr val="black">
                    <a:tint val="75000"/>
                  </a:prstClr>
                </a:solidFill>
              </a:rPr>
              <a:pPr/>
              <a:t>9/17/2020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E29EEC-EBA9-4963-AC0B-7EE04DB749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5469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1331B4-8886-884C-97D5-3124897D6AD0}" type="datetimeFigureOut">
              <a:rPr lang="en-US" smtClean="0"/>
              <a:t>9/17/2020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F2258D-CF54-2C4E-9726-8648A0B8DDCC}" type="slidenum">
              <a:rPr lang="en-US" smtClean="0"/>
              <a:t>‹#›</a:t>
            </a:fld>
            <a:endParaRPr lang="en-US"/>
          </a:p>
        </p:txBody>
      </p:sp>
    </p:spTree>
    <p:extLst>
      <p:ext uri="{BB962C8B-B14F-4D97-AF65-F5344CB8AC3E}">
        <p14:creationId xmlns:p14="http://schemas.microsoft.com/office/powerpoint/2010/main" val="17909353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681836"/>
          </a:xfrm>
          <a:prstGeom prst="rect">
            <a:avLst/>
          </a:prstGeom>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457200" y="1139036"/>
            <a:ext cx="8229600" cy="4525963"/>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Lst>
  <p:txStyles>
    <p:titleStyle>
      <a:lvl1pPr algn="ctr" defTabSz="457200" rtl="0" eaLnBrk="1" latinLnBrk="0" hangingPunct="1">
        <a:spcBef>
          <a:spcPct val="0"/>
        </a:spcBef>
        <a:buNone/>
        <a:defRPr sz="4200" b="1" kern="1200">
          <a:solidFill>
            <a:srgbClr val="700017"/>
          </a:solidFill>
          <a:latin typeface="Arial"/>
          <a:ea typeface="+mj-ea"/>
          <a:cs typeface="Arial"/>
        </a:defRPr>
      </a:lvl1pPr>
    </p:titleStyle>
    <p:body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681836"/>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57200" y="1139036"/>
            <a:ext cx="8229600" cy="4525963"/>
          </a:xfrm>
          <a:prstGeom prst="rect">
            <a:avLst/>
          </a:prstGeom>
        </p:spPr>
        <p:txBody>
          <a:bodyPr vert="horz" lIns="0" tIns="0" rIns="0" bIns="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83417723"/>
      </p:ext>
    </p:extLst>
  </p:cSld>
  <p:clrMap bg1="lt1" tx1="dk1" bg2="lt2" tx2="dk2" accent1="accent1" accent2="accent2" accent3="accent3" accent4="accent4" accent5="accent5" accent6="accent6" hlink="hlink" folHlink="folHlink"/>
  <p:sldLayoutIdLst>
    <p:sldLayoutId id="2147483654" r:id="rId1"/>
    <p:sldLayoutId id="2147483655" r:id="rId2"/>
  </p:sldLayoutIdLst>
  <p:txStyles>
    <p:titleStyle>
      <a:lvl1pPr algn="ctr" defTabSz="457200" rtl="0" eaLnBrk="1" latinLnBrk="0" hangingPunct="1">
        <a:spcBef>
          <a:spcPct val="0"/>
        </a:spcBef>
        <a:buNone/>
        <a:defRPr sz="4200" b="1" kern="1200">
          <a:solidFill>
            <a:srgbClr val="C00000"/>
          </a:solidFill>
          <a:latin typeface="Arial"/>
          <a:ea typeface="+mj-ea"/>
          <a:cs typeface="Arial"/>
        </a:defRPr>
      </a:lvl1pPr>
    </p:titleStyle>
    <p:body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1FDC3A-A8AA-4F1D-AA21-9A2D61C8F241}"/>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2DEC9B-70A8-408F-A12A-FDA4C5182B4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33F5B1-0E3F-43B8-9001-3E9E24C9DDDE}"/>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4F856BA-9CCF-43BC-AB0E-E38B2F4450CB}" type="datetimeFigureOut">
              <a:rPr lang="en-US" smtClean="0"/>
              <a:t>9/17/2020</a:t>
            </a:fld>
            <a:endParaRPr lang="en-US"/>
          </a:p>
        </p:txBody>
      </p:sp>
      <p:sp>
        <p:nvSpPr>
          <p:cNvPr id="5" name="Footer Placeholder 4">
            <a:extLst>
              <a:ext uri="{FF2B5EF4-FFF2-40B4-BE49-F238E27FC236}">
                <a16:creationId xmlns:a16="http://schemas.microsoft.com/office/drawing/2014/main" id="{566637A6-8BF7-43C3-BFCD-5BBD8EC4242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DF5BF25-FE10-408B-AFBE-AF0F685C1D9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884078F-42E8-445F-8B0E-11D5C63DF02C}" type="slidenum">
              <a:rPr lang="en-US" smtClean="0"/>
              <a:t>‹#›</a:t>
            </a:fld>
            <a:endParaRPr lang="en-US"/>
          </a:p>
        </p:txBody>
      </p:sp>
    </p:spTree>
    <p:extLst>
      <p:ext uri="{BB962C8B-B14F-4D97-AF65-F5344CB8AC3E}">
        <p14:creationId xmlns:p14="http://schemas.microsoft.com/office/powerpoint/2010/main" val="2038011923"/>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2CE0F66-A36B-4751-8925-C3C18FD69DBB}" type="datetimeFigureOut">
              <a:rPr lang="en-US" smtClean="0">
                <a:solidFill>
                  <a:prstClr val="black">
                    <a:tint val="75000"/>
                  </a:prstClr>
                </a:solidFill>
              </a:rPr>
              <a:pPr/>
              <a:t>9/17/2020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2E29EEC-EBA9-4963-AC0B-7EE04DB749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5252525"/>
      </p:ext>
    </p:extLst>
  </p:cSld>
  <p:clrMap bg1="lt1" tx1="dk1" bg2="lt2" tx2="dk2" accent1="accent1" accent2="accent2" accent3="accent3" accent4="accent4" accent5="accent5" accent6="accent6" hlink="hlink" folHlink="folHlink"/>
  <p:sldLayoutIdLst>
    <p:sldLayoutId id="2147483679" r:id="rId1"/>
    <p:sldLayoutId id="2147483673"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71331B4-8886-884C-97D5-3124897D6AD0}" type="datetimeFigureOut">
              <a:rPr lang="en-US" smtClean="0"/>
              <a:t>9/17/2020</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4F2258D-CF54-2C4E-9726-8648A0B8DDCC}" type="slidenum">
              <a:rPr lang="en-US" smtClean="0"/>
              <a:t>‹#›</a:t>
            </a:fld>
            <a:endParaRPr lang="en-US"/>
          </a:p>
        </p:txBody>
      </p:sp>
    </p:spTree>
    <p:extLst>
      <p:ext uri="{BB962C8B-B14F-4D97-AF65-F5344CB8AC3E}">
        <p14:creationId xmlns:p14="http://schemas.microsoft.com/office/powerpoint/2010/main" val="2580967142"/>
      </p:ext>
    </p:extLst>
  </p:cSld>
  <p:clrMap bg1="lt1" tx1="dk1" bg2="lt2" tx2="dk2" accent1="accent1" accent2="accent2" accent3="accent3" accent4="accent4" accent5="accent5" accent6="accent6" hlink="hlink" folHlink="folHlink"/>
  <p:sldLayoutIdLst>
    <p:sldLayoutId id="2147483691" r:id="rId1"/>
    <p:sldLayoutId id="2147483686"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www.crookedbrains.net/2010/05/road-photos.html"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8.jp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37.jpg"/><Relationship Id="rId5" Type="http://schemas.openxmlformats.org/officeDocument/2006/relationships/image" Target="../media/image36.png"/><Relationship Id="rId4" Type="http://schemas.openxmlformats.org/officeDocument/2006/relationships/hyperlink" Target="mailto:andrea.Brinnel@ct.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10.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hyperlink" Target="https://portal.ct.gov/-/media/SDE/Special-Education/Covid/PartCtoPartB_COVID19EmergencyFlowChart_draft3.pdf" TargetMode="External"/><Relationship Id="rId2" Type="http://schemas.openxmlformats.org/officeDocument/2006/relationships/notesSlide" Target="../notesSlides/notesSlide29.xml"/><Relationship Id="rId1" Type="http://schemas.openxmlformats.org/officeDocument/2006/relationships/slideLayout" Target="../slideLayouts/slideLayout10.xml"/><Relationship Id="rId6" Type="http://schemas.openxmlformats.org/officeDocument/2006/relationships/image" Target="../media/image37.jpg"/><Relationship Id="rId5" Type="http://schemas.openxmlformats.org/officeDocument/2006/relationships/image" Target="../media/image39.png"/><Relationship Id="rId4" Type="http://schemas.openxmlformats.org/officeDocument/2006/relationships/hyperlink" Target="https://portal.ct.gov/-/media/SDE/Digest/2019-20/OEC-CSDE-Joint-Memo-Transitioning-to-K.pdf"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portal.ct.gov/-/media/SDE/ESSA/TransitioningToKindergarten_WhyWhatHow.pdf" TargetMode="External"/><Relationship Id="rId2" Type="http://schemas.openxmlformats.org/officeDocument/2006/relationships/notesSlide" Target="../notesSlides/notesSlide30.xml"/><Relationship Id="rId1" Type="http://schemas.openxmlformats.org/officeDocument/2006/relationships/slideLayout" Target="../slideLayouts/slideLayout10.xml"/><Relationship Id="rId5" Type="http://schemas.openxmlformats.org/officeDocument/2006/relationships/image" Target="../media/image40.PN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10.xml"/><Relationship Id="rId6" Type="http://schemas.openxmlformats.org/officeDocument/2006/relationships/image" Target="../media/image38.jpg"/><Relationship Id="rId5" Type="http://schemas.openxmlformats.org/officeDocument/2006/relationships/image" Target="../media/image43.jpeg"/><Relationship Id="rId4" Type="http://schemas.openxmlformats.org/officeDocument/2006/relationships/image" Target="../media/image42.jpe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9.xml"/><Relationship Id="rId5" Type="http://schemas.openxmlformats.org/officeDocument/2006/relationships/hyperlink" Target="mailto:andrea.Brinnel@ct.gov" TargetMode="External"/><Relationship Id="rId4" Type="http://schemas.openxmlformats.org/officeDocument/2006/relationships/image" Target="../media/image44.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google.com/url?client=internal-uds-cse&amp;cx=004090422369657135499:hp0hfptjhpg&amp;q=http://education.ohio.gov/getattachment/Topics/Student-Supports/Creating-Caring-Communities/Behavioral-Health-and-Wellness-Resources-Toolkit.pdf.aspx%3Flang%3Den-US&amp;sa=U&amp;ved=2ahUKEwiy7caotMbkAhXqs1kKHXt4AVoQFjAAegQIABAB&amp;usg=AOvVaw1PpVZ5WKL2rGpyuVmDGFbr"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education.ohio.gov/getattachment/Topics/Student-Supports/Creating-Caring-Communities/BHWEAC-Report-Recommendations-and-Appendices-Oct-2018-Final.pdf.aspx?lang=en-U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EFB5E9A-BFEC-4FE2-89B1-324F232B1D9A}"/>
              </a:ext>
            </a:extLst>
          </p:cNvPr>
          <p:cNvSpPr txBox="1">
            <a:spLocks/>
          </p:cNvSpPr>
          <p:nvPr/>
        </p:nvSpPr>
        <p:spPr>
          <a:xfrm>
            <a:off x="270607" y="2594382"/>
            <a:ext cx="4758594" cy="1477328"/>
          </a:xfrm>
          <a:prstGeom prst="rect">
            <a:avLst/>
          </a:prstGeom>
        </p:spPr>
        <p:txBody>
          <a:bodyPr vert="horz" wrap="square" lIns="0" tIns="0" rIns="0" bIns="0" rtlCol="0" anchor="b" anchorCtr="0">
            <a:spAutoFit/>
          </a:bodyPr>
          <a:lstStyle>
            <a:lvl1pPr algn="l" defTabSz="457200" rtl="0" eaLnBrk="1" latinLnBrk="0" hangingPunct="1">
              <a:spcBef>
                <a:spcPct val="0"/>
              </a:spcBef>
              <a:buNone/>
              <a:defRPr sz="4200" b="1" kern="1200">
                <a:solidFill>
                  <a:schemeClr val="bg1"/>
                </a:solidFill>
                <a:latin typeface="Arial"/>
                <a:ea typeface="+mj-ea"/>
                <a:cs typeface="Arial"/>
              </a:defRPr>
            </a:lvl1pPr>
          </a:lstStyle>
          <a:p>
            <a:r>
              <a:rPr lang="en-US" sz="3200" i="1" dirty="0">
                <a:solidFill>
                  <a:schemeClr val="tx1"/>
                </a:solidFill>
              </a:rPr>
              <a:t>Each Child, Our Future </a:t>
            </a:r>
            <a:r>
              <a:rPr lang="en-US" sz="3200" dirty="0">
                <a:solidFill>
                  <a:schemeClr val="tx1"/>
                </a:solidFill>
              </a:rPr>
              <a:t>and Ohio’s </a:t>
            </a:r>
            <a:br>
              <a:rPr lang="en-US" sz="3200" dirty="0">
                <a:solidFill>
                  <a:schemeClr val="tx1"/>
                </a:solidFill>
              </a:rPr>
            </a:br>
            <a:r>
              <a:rPr lang="en-US" sz="3200" i="1" dirty="0">
                <a:solidFill>
                  <a:schemeClr val="tx1"/>
                </a:solidFill>
              </a:rPr>
              <a:t>Whole Child Framework</a:t>
            </a:r>
          </a:p>
        </p:txBody>
      </p:sp>
      <p:sp>
        <p:nvSpPr>
          <p:cNvPr id="6" name="Subtitle 2">
            <a:extLst>
              <a:ext uri="{FF2B5EF4-FFF2-40B4-BE49-F238E27FC236}">
                <a16:creationId xmlns:a16="http://schemas.microsoft.com/office/drawing/2014/main" id="{F05D993D-5C52-4AC2-A4F8-BE1AB0C25E4B}"/>
              </a:ext>
            </a:extLst>
          </p:cNvPr>
          <p:cNvSpPr>
            <a:spLocks noGrp="1"/>
          </p:cNvSpPr>
          <p:nvPr>
            <p:ph type="subTitle" idx="1"/>
          </p:nvPr>
        </p:nvSpPr>
        <p:spPr>
          <a:xfrm>
            <a:off x="149224" y="5389344"/>
            <a:ext cx="6219677" cy="812530"/>
          </a:xfrm>
        </p:spPr>
        <p:txBody>
          <a:bodyPr/>
          <a:lstStyle/>
          <a:p>
            <a:r>
              <a:rPr lang="en-US" sz="2400" dirty="0">
                <a:solidFill>
                  <a:srgbClr val="700017"/>
                </a:solidFill>
              </a:rPr>
              <a:t>Paolo </a:t>
            </a:r>
            <a:r>
              <a:rPr lang="en-US" sz="2400" dirty="0" err="1">
                <a:solidFill>
                  <a:srgbClr val="700017"/>
                </a:solidFill>
              </a:rPr>
              <a:t>DeMaria,</a:t>
            </a:r>
            <a:r>
              <a:rPr lang="en-US" sz="2400" dirty="0">
                <a:solidFill>
                  <a:srgbClr val="700017"/>
                </a:solidFill>
              </a:rPr>
              <a:t> State Superintendent</a:t>
            </a:r>
          </a:p>
          <a:p>
            <a:r>
              <a:rPr lang="en-US" sz="2400" dirty="0">
                <a:solidFill>
                  <a:srgbClr val="700017"/>
                </a:solidFill>
              </a:rPr>
              <a:t>August 4, 2020</a:t>
            </a:r>
          </a:p>
        </p:txBody>
      </p:sp>
    </p:spTree>
    <p:extLst>
      <p:ext uri="{BB962C8B-B14F-4D97-AF65-F5344CB8AC3E}">
        <p14:creationId xmlns:p14="http://schemas.microsoft.com/office/powerpoint/2010/main" val="2060945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CB4F8-7229-4B97-844F-373FB149545E}"/>
              </a:ext>
            </a:extLst>
          </p:cNvPr>
          <p:cNvSpPr>
            <a:spLocks noGrp="1"/>
          </p:cNvSpPr>
          <p:nvPr>
            <p:ph type="title"/>
          </p:nvPr>
        </p:nvSpPr>
        <p:spPr/>
        <p:txBody>
          <a:bodyPr/>
          <a:lstStyle/>
          <a:p>
            <a:r>
              <a:rPr lang="en-US" dirty="0"/>
              <a:t>Recommendations</a:t>
            </a:r>
          </a:p>
        </p:txBody>
      </p:sp>
      <p:sp>
        <p:nvSpPr>
          <p:cNvPr id="3" name="Content Placeholder 2">
            <a:extLst>
              <a:ext uri="{FF2B5EF4-FFF2-40B4-BE49-F238E27FC236}">
                <a16:creationId xmlns:a16="http://schemas.microsoft.com/office/drawing/2014/main" id="{CBC1D23A-E7AC-4850-86E0-1E48E12DFFA3}"/>
              </a:ext>
            </a:extLst>
          </p:cNvPr>
          <p:cNvSpPr>
            <a:spLocks noGrp="1"/>
          </p:cNvSpPr>
          <p:nvPr>
            <p:ph idx="1"/>
          </p:nvPr>
        </p:nvSpPr>
        <p:spPr>
          <a:xfrm>
            <a:off x="457200" y="1318901"/>
            <a:ext cx="8229600" cy="4525963"/>
          </a:xfrm>
        </p:spPr>
        <p:txBody>
          <a:bodyPr/>
          <a:lstStyle/>
          <a:p>
            <a:pPr>
              <a:buFont typeface="Arial" panose="020B0604020202020204" pitchFamily="34" charset="0"/>
              <a:buChar char="•"/>
            </a:pPr>
            <a:r>
              <a:rPr lang="en-US" dirty="0">
                <a:latin typeface="Arial" panose="020B0604020202020204" pitchFamily="34" charset="0"/>
                <a:cs typeface="Arial" panose="020B0604020202020204" pitchFamily="34" charset="0"/>
              </a:rPr>
              <a:t>Establish a whole school, whole community, whole child advisory committee</a:t>
            </a:r>
          </a:p>
          <a:p>
            <a:r>
              <a:rPr lang="en-US" dirty="0"/>
              <a:t>Develop a coherent framework for whole school, whole community and whole child activities</a:t>
            </a:r>
          </a:p>
          <a:p>
            <a:r>
              <a:rPr lang="en-US" dirty="0"/>
              <a:t>Ensure the integration of a whole child approach through the </a:t>
            </a:r>
            <a:r>
              <a:rPr lang="en-US" i="1" dirty="0"/>
              <a:t>continuous improvement processes </a:t>
            </a:r>
            <a:r>
              <a:rPr lang="en-US" dirty="0"/>
              <a:t>used by districts and schools</a:t>
            </a:r>
          </a:p>
          <a:p>
            <a:endParaRPr lang="en-US" dirty="0"/>
          </a:p>
        </p:txBody>
      </p:sp>
    </p:spTree>
    <p:extLst>
      <p:ext uri="{BB962C8B-B14F-4D97-AF65-F5344CB8AC3E}">
        <p14:creationId xmlns:p14="http://schemas.microsoft.com/office/powerpoint/2010/main" val="14512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2CAB0-9AF9-A642-8BBF-659C50050EA1}"/>
              </a:ext>
            </a:extLst>
          </p:cNvPr>
          <p:cNvSpPr>
            <a:spLocks noGrp="1"/>
          </p:cNvSpPr>
          <p:nvPr>
            <p:ph type="title"/>
          </p:nvPr>
        </p:nvSpPr>
        <p:spPr>
          <a:xfrm>
            <a:off x="293533" y="320675"/>
            <a:ext cx="8555615" cy="1325563"/>
          </a:xfrm>
        </p:spPr>
        <p:txBody>
          <a:bodyPr vert="horz" lIns="91440" tIns="45720" rIns="91440" bIns="45720" rtlCol="0" anchor="ctr">
            <a:normAutofit/>
          </a:bodyPr>
          <a:lstStyle/>
          <a:p>
            <a:pPr defTabSz="914400">
              <a:lnSpc>
                <a:spcPct val="90000"/>
              </a:lnSpc>
            </a:pPr>
            <a:r>
              <a:rPr lang="en-US" sz="4700" kern="1200" dirty="0">
                <a:latin typeface="Arial" panose="020B0604020202020204" pitchFamily="34" charset="0"/>
                <a:cs typeface="Arial" panose="020B0604020202020204" pitchFamily="34" charset="0"/>
              </a:rPr>
              <a:t>Whole Child Advisory Group</a:t>
            </a:r>
          </a:p>
        </p:txBody>
      </p:sp>
      <p:graphicFrame>
        <p:nvGraphicFramePr>
          <p:cNvPr id="5" name="Content Placeholder 2">
            <a:extLst>
              <a:ext uri="{FF2B5EF4-FFF2-40B4-BE49-F238E27FC236}">
                <a16:creationId xmlns:a16="http://schemas.microsoft.com/office/drawing/2014/main" id="{8F316541-0C8B-4664-A6C3-16043FF7C563}"/>
              </a:ext>
            </a:extLst>
          </p:cNvPr>
          <p:cNvGraphicFramePr>
            <a:graphicFrameLocks noGrp="1"/>
          </p:cNvGraphicFramePr>
          <p:nvPr>
            <p:ph idx="1"/>
            <p:extLst>
              <p:ext uri="{D42A27DB-BD31-4B8C-83A1-F6EECF244321}">
                <p14:modId xmlns:p14="http://schemas.microsoft.com/office/powerpoint/2010/main" val="4020855191"/>
              </p:ext>
            </p:extLst>
          </p:nvPr>
        </p:nvGraphicFramePr>
        <p:xfrm>
          <a:off x="193960" y="1646238"/>
          <a:ext cx="855561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94698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screen">
            <a:alphaModFix amt="50000"/>
            <a:extLst>
              <a:ext uri="{28A0092B-C50C-407E-A947-70E740481C1C}">
                <a14:useLocalDpi xmlns:a14="http://schemas.microsoft.com/office/drawing/2010/main" val="0"/>
              </a:ext>
            </a:extLst>
          </a:blip>
          <a:srcRect/>
          <a:stretch/>
        </p:blipFill>
        <p:spPr>
          <a:xfrm>
            <a:off x="-10511" y="0"/>
            <a:ext cx="9154511" cy="6395489"/>
          </a:xfrm>
        </p:spPr>
      </p:pic>
      <p:sp>
        <p:nvSpPr>
          <p:cNvPr id="2" name="Title 1"/>
          <p:cNvSpPr>
            <a:spLocks noGrp="1"/>
          </p:cNvSpPr>
          <p:nvPr>
            <p:ph type="title"/>
          </p:nvPr>
        </p:nvSpPr>
        <p:spPr>
          <a:xfrm>
            <a:off x="0" y="143902"/>
            <a:ext cx="9144000" cy="1292662"/>
          </a:xfrm>
          <a:solidFill>
            <a:srgbClr val="700017">
              <a:alpha val="73000"/>
            </a:srgbClr>
          </a:solidFill>
        </p:spPr>
        <p:txBody>
          <a:bodyPr vert="horz" lIns="0" tIns="0" rIns="0" bIns="0" rtlCol="0" anchor="ctr" anchorCtr="0">
            <a:spAutoFit/>
          </a:bodyPr>
          <a:lstStyle/>
          <a:p>
            <a:r>
              <a:rPr lang="en-US">
                <a:solidFill>
                  <a:schemeClr val="bg1"/>
                </a:solidFill>
              </a:rPr>
              <a:t>Whole Child Advisory Group Charge</a:t>
            </a:r>
          </a:p>
        </p:txBody>
      </p:sp>
      <p:sp>
        <p:nvSpPr>
          <p:cNvPr id="14" name="Rounded Rectangle 13"/>
          <p:cNvSpPr/>
          <p:nvPr/>
        </p:nvSpPr>
        <p:spPr>
          <a:xfrm>
            <a:off x="3143282" y="1633630"/>
            <a:ext cx="2468880" cy="4501328"/>
          </a:xfrm>
          <a:prstGeom prst="roundRect">
            <a:avLst/>
          </a:prstGeom>
          <a:solidFill>
            <a:srgbClr val="700017">
              <a:alpha val="47000"/>
            </a:srgbClr>
          </a:solidFill>
          <a:ln>
            <a:solidFill>
              <a:srgbClr val="700017"/>
            </a:solidFill>
          </a:ln>
        </p:spPr>
        <p:style>
          <a:lnRef idx="1">
            <a:schemeClr val="accent1"/>
          </a:lnRef>
          <a:fillRef idx="3">
            <a:schemeClr val="accent1"/>
          </a:fillRef>
          <a:effectRef idx="2">
            <a:schemeClr val="accent1"/>
          </a:effectRef>
          <a:fontRef idx="minor">
            <a:schemeClr val="lt1"/>
          </a:fontRef>
        </p:style>
        <p:txBody>
          <a:bodyPr rtlCol="0" anchor="ctr"/>
          <a:lstStyle/>
          <a:p>
            <a:pPr indent="-117475" algn="ctr">
              <a:spcBef>
                <a:spcPct val="20000"/>
              </a:spcBef>
            </a:pPr>
            <a:r>
              <a:rPr lang="en-US" sz="2800" b="1">
                <a:solidFill>
                  <a:schemeClr val="bg1"/>
                </a:solidFill>
                <a:latin typeface="Arial"/>
                <a:cs typeface="Arial"/>
              </a:rPr>
              <a:t>Promote the value of a whole school, whole community and whole child approach</a:t>
            </a:r>
          </a:p>
        </p:txBody>
      </p:sp>
      <p:sp>
        <p:nvSpPr>
          <p:cNvPr id="16" name="Rounded Rectangle 15"/>
          <p:cNvSpPr/>
          <p:nvPr/>
        </p:nvSpPr>
        <p:spPr>
          <a:xfrm>
            <a:off x="290472" y="1633630"/>
            <a:ext cx="2470586" cy="4501328"/>
          </a:xfrm>
          <a:prstGeom prst="roundRect">
            <a:avLst/>
          </a:prstGeom>
          <a:solidFill>
            <a:srgbClr val="700017">
              <a:alpha val="47000"/>
            </a:srgbClr>
          </a:solidFill>
          <a:ln>
            <a:solidFill>
              <a:srgbClr val="700017"/>
            </a:solidFill>
          </a:ln>
        </p:spPr>
        <p:style>
          <a:lnRef idx="1">
            <a:schemeClr val="accent1"/>
          </a:lnRef>
          <a:fillRef idx="3">
            <a:schemeClr val="accent1"/>
          </a:fillRef>
          <a:effectRef idx="2">
            <a:schemeClr val="accent1"/>
          </a:effectRef>
          <a:fontRef idx="minor">
            <a:schemeClr val="lt1"/>
          </a:fontRef>
        </p:style>
        <p:txBody>
          <a:bodyPr rtlCol="0" anchor="ctr"/>
          <a:lstStyle/>
          <a:p>
            <a:pPr indent="-117475" algn="ctr">
              <a:spcBef>
                <a:spcPct val="20000"/>
              </a:spcBef>
            </a:pPr>
            <a:r>
              <a:rPr lang="en-US" sz="2800" b="1">
                <a:solidFill>
                  <a:schemeClr val="bg1"/>
                </a:solidFill>
                <a:latin typeface="Arial"/>
                <a:cs typeface="Arial"/>
              </a:rPr>
              <a:t>Develop a whole school, whole community and whole child framework</a:t>
            </a:r>
          </a:p>
        </p:txBody>
      </p:sp>
      <p:sp>
        <p:nvSpPr>
          <p:cNvPr id="8" name="Rounded Rectangle 12">
            <a:extLst>
              <a:ext uri="{FF2B5EF4-FFF2-40B4-BE49-F238E27FC236}">
                <a16:creationId xmlns:a16="http://schemas.microsoft.com/office/drawing/2014/main" id="{F4F34E3D-0ED6-4FFF-9A28-3188088B2494}"/>
              </a:ext>
            </a:extLst>
          </p:cNvPr>
          <p:cNvSpPr/>
          <p:nvPr/>
        </p:nvSpPr>
        <p:spPr>
          <a:xfrm>
            <a:off x="5994386" y="1633631"/>
            <a:ext cx="2988976" cy="4501328"/>
          </a:xfrm>
          <a:prstGeom prst="roundRect">
            <a:avLst/>
          </a:prstGeom>
          <a:solidFill>
            <a:srgbClr val="700017">
              <a:alpha val="47000"/>
            </a:srgbClr>
          </a:solidFill>
          <a:ln>
            <a:solidFill>
              <a:srgbClr val="700017"/>
            </a:solidFill>
          </a:ln>
        </p:spPr>
        <p:style>
          <a:lnRef idx="1">
            <a:schemeClr val="accent1"/>
          </a:lnRef>
          <a:fillRef idx="3">
            <a:schemeClr val="accent1"/>
          </a:fillRef>
          <a:effectRef idx="2">
            <a:schemeClr val="accent1"/>
          </a:effectRef>
          <a:fontRef idx="minor">
            <a:schemeClr val="lt1"/>
          </a:fontRef>
        </p:style>
        <p:txBody>
          <a:bodyPr rtlCol="0" anchor="ctr"/>
          <a:lstStyle/>
          <a:p>
            <a:pPr indent="-117475" algn="ctr">
              <a:spcBef>
                <a:spcPct val="20000"/>
              </a:spcBef>
            </a:pPr>
            <a:r>
              <a:rPr lang="en-US" sz="2600" b="1">
                <a:solidFill>
                  <a:schemeClr val="bg1"/>
                </a:solidFill>
                <a:latin typeface="Arial"/>
                <a:cs typeface="Arial"/>
              </a:rPr>
              <a:t>React to and inform guidance models and examples from Ohio districts to guide adoption and implementation </a:t>
            </a:r>
          </a:p>
        </p:txBody>
      </p:sp>
    </p:spTree>
    <p:extLst>
      <p:ext uri="{BB962C8B-B14F-4D97-AF65-F5344CB8AC3E}">
        <p14:creationId xmlns:p14="http://schemas.microsoft.com/office/powerpoint/2010/main" val="2947098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8B08A-9E7A-4C40-978A-B50D90A787BB}"/>
              </a:ext>
            </a:extLst>
          </p:cNvPr>
          <p:cNvSpPr>
            <a:spLocks noGrp="1"/>
          </p:cNvSpPr>
          <p:nvPr>
            <p:ph type="title"/>
          </p:nvPr>
        </p:nvSpPr>
        <p:spPr/>
        <p:txBody>
          <a:bodyPr/>
          <a:lstStyle/>
          <a:p>
            <a:r>
              <a:rPr lang="en-US" dirty="0"/>
              <a:t>Work of the Past Eleven Months</a:t>
            </a:r>
          </a:p>
        </p:txBody>
      </p:sp>
      <p:graphicFrame>
        <p:nvGraphicFramePr>
          <p:cNvPr id="24" name="Content Placeholder 23">
            <a:extLst>
              <a:ext uri="{FF2B5EF4-FFF2-40B4-BE49-F238E27FC236}">
                <a16:creationId xmlns:a16="http://schemas.microsoft.com/office/drawing/2014/main" id="{821A53F7-EF75-6642-A995-7B6B0DC142C0}"/>
              </a:ext>
            </a:extLst>
          </p:cNvPr>
          <p:cNvGraphicFramePr>
            <a:graphicFrameLocks noGrp="1"/>
          </p:cNvGraphicFramePr>
          <p:nvPr>
            <p:ph idx="1"/>
            <p:extLst>
              <p:ext uri="{D42A27DB-BD31-4B8C-83A1-F6EECF244321}">
                <p14:modId xmlns:p14="http://schemas.microsoft.com/office/powerpoint/2010/main" val="2735336541"/>
              </p:ext>
            </p:extLst>
          </p:nvPr>
        </p:nvGraphicFramePr>
        <p:xfrm>
          <a:off x="457200" y="1460046"/>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89703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39B444-4CF4-4161-A7C4-50C56BA142AB}"/>
              </a:ext>
            </a:extLst>
          </p:cNvPr>
          <p:cNvPicPr>
            <a:picLocks noChangeAspect="1"/>
          </p:cNvPicPr>
          <p:nvPr/>
        </p:nvPicPr>
        <p:blipFill rotWithShape="1">
          <a:blip r:embed="rId3"/>
          <a:srcRect l="4887" t="2767"/>
          <a:stretch/>
        </p:blipFill>
        <p:spPr>
          <a:xfrm>
            <a:off x="3543300" y="87313"/>
            <a:ext cx="5600700" cy="6216317"/>
          </a:xfrm>
          <a:prstGeom prst="rect">
            <a:avLst/>
          </a:prstGeom>
        </p:spPr>
      </p:pic>
      <p:sp>
        <p:nvSpPr>
          <p:cNvPr id="2" name="Title 1">
            <a:extLst>
              <a:ext uri="{FF2B5EF4-FFF2-40B4-BE49-F238E27FC236}">
                <a16:creationId xmlns:a16="http://schemas.microsoft.com/office/drawing/2014/main" id="{0D515EC8-41B2-F345-AD40-6E98BC8EA805}"/>
              </a:ext>
            </a:extLst>
          </p:cNvPr>
          <p:cNvSpPr>
            <a:spLocks noGrp="1"/>
          </p:cNvSpPr>
          <p:nvPr>
            <p:ph type="title"/>
          </p:nvPr>
        </p:nvSpPr>
        <p:spPr>
          <a:xfrm>
            <a:off x="314326" y="742951"/>
            <a:ext cx="2850356" cy="4962524"/>
          </a:xfrm>
        </p:spPr>
        <p:txBody>
          <a:bodyPr vert="horz" lIns="91440" tIns="45720" rIns="91440" bIns="45720" rtlCol="0" anchor="ctr">
            <a:normAutofit/>
          </a:bodyPr>
          <a:lstStyle/>
          <a:p>
            <a:pPr defTabSz="914400">
              <a:lnSpc>
                <a:spcPct val="90000"/>
              </a:lnSpc>
            </a:pPr>
            <a:r>
              <a:rPr lang="en-US" sz="3900" kern="1200" dirty="0">
                <a:latin typeface="Arial" panose="020B0604020202020204" pitchFamily="34" charset="0"/>
                <a:cs typeface="Arial" panose="020B0604020202020204" pitchFamily="34" charset="0"/>
              </a:rPr>
              <a:t>Ohio’s Whole Child Framework</a:t>
            </a:r>
          </a:p>
        </p:txBody>
      </p:sp>
    </p:spTree>
    <p:extLst>
      <p:ext uri="{BB962C8B-B14F-4D97-AF65-F5344CB8AC3E}">
        <p14:creationId xmlns:p14="http://schemas.microsoft.com/office/powerpoint/2010/main" val="3711614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15EC8-41B2-F345-AD40-6E98BC8EA805}"/>
              </a:ext>
            </a:extLst>
          </p:cNvPr>
          <p:cNvSpPr>
            <a:spLocks noGrp="1"/>
          </p:cNvSpPr>
          <p:nvPr>
            <p:ph type="title"/>
          </p:nvPr>
        </p:nvSpPr>
        <p:spPr>
          <a:xfrm>
            <a:off x="0" y="0"/>
            <a:ext cx="4274469" cy="6319157"/>
          </a:xfrm>
          <a:solidFill>
            <a:srgbClr val="700017"/>
          </a:solidFill>
        </p:spPr>
        <p:txBody>
          <a:bodyPr vert="horz" lIns="91440" tIns="45720" rIns="91440" bIns="45720" rtlCol="0" anchor="ctr">
            <a:normAutofit/>
          </a:bodyPr>
          <a:lstStyle/>
          <a:p>
            <a:pPr defTabSz="914400">
              <a:lnSpc>
                <a:spcPct val="90000"/>
              </a:lnSpc>
            </a:pPr>
            <a:r>
              <a:rPr lang="en-US" sz="3900" kern="1200" dirty="0">
                <a:solidFill>
                  <a:schemeClr val="bg1"/>
                </a:solidFill>
                <a:latin typeface="Arial" panose="020B0604020202020204" pitchFamily="34" charset="0"/>
                <a:cs typeface="Arial" panose="020B0604020202020204" pitchFamily="34" charset="0"/>
              </a:rPr>
              <a:t>Ohio’s Whole Child Framework Supporting Document</a:t>
            </a:r>
          </a:p>
        </p:txBody>
      </p:sp>
      <p:pic>
        <p:nvPicPr>
          <p:cNvPr id="5" name="Picture 4">
            <a:extLst>
              <a:ext uri="{FF2B5EF4-FFF2-40B4-BE49-F238E27FC236}">
                <a16:creationId xmlns:a16="http://schemas.microsoft.com/office/drawing/2014/main" id="{9FE1CB03-CF4A-044F-8786-1F4D10AA62B1}"/>
              </a:ext>
            </a:extLst>
          </p:cNvPr>
          <p:cNvPicPr>
            <a:picLocks noChangeAspect="1"/>
          </p:cNvPicPr>
          <p:nvPr/>
        </p:nvPicPr>
        <p:blipFill>
          <a:blip r:embed="rId3"/>
          <a:stretch>
            <a:fillRect/>
          </a:stretch>
        </p:blipFill>
        <p:spPr>
          <a:xfrm>
            <a:off x="4274469" y="0"/>
            <a:ext cx="4869531" cy="6425614"/>
          </a:xfrm>
          <a:prstGeom prst="rect">
            <a:avLst/>
          </a:prstGeom>
          <a:effectLst>
            <a:outerShdw blurRad="63500" dist="50800" dir="5400000" algn="t" rotWithShape="0">
              <a:schemeClr val="bg1">
                <a:lumMod val="50000"/>
                <a:alpha val="40000"/>
              </a:schemeClr>
            </a:outerShdw>
          </a:effectLst>
        </p:spPr>
      </p:pic>
    </p:spTree>
    <p:extLst>
      <p:ext uri="{BB962C8B-B14F-4D97-AF65-F5344CB8AC3E}">
        <p14:creationId xmlns:p14="http://schemas.microsoft.com/office/powerpoint/2010/main" val="1676367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15EC8-41B2-F345-AD40-6E98BC8EA805}"/>
              </a:ext>
            </a:extLst>
          </p:cNvPr>
          <p:cNvSpPr>
            <a:spLocks noGrp="1"/>
          </p:cNvSpPr>
          <p:nvPr>
            <p:ph type="title"/>
          </p:nvPr>
        </p:nvSpPr>
        <p:spPr/>
        <p:txBody>
          <a:bodyPr/>
          <a:lstStyle/>
          <a:p>
            <a:r>
              <a:rPr lang="en-US"/>
              <a:t>Supporting the Whole Child</a:t>
            </a:r>
          </a:p>
        </p:txBody>
      </p:sp>
      <p:pic>
        <p:nvPicPr>
          <p:cNvPr id="6" name="Picture 5" descr="A close up of a sign&#10;&#10;Description automatically generated">
            <a:extLst>
              <a:ext uri="{FF2B5EF4-FFF2-40B4-BE49-F238E27FC236}">
                <a16:creationId xmlns:a16="http://schemas.microsoft.com/office/drawing/2014/main" id="{0CF47688-C124-4EA0-8B75-63BFD54951AC}"/>
              </a:ext>
            </a:extLst>
          </p:cNvPr>
          <p:cNvPicPr>
            <a:picLocks noChangeAspect="1"/>
          </p:cNvPicPr>
          <p:nvPr/>
        </p:nvPicPr>
        <p:blipFill>
          <a:blip r:embed="rId3"/>
          <a:stretch>
            <a:fillRect/>
          </a:stretch>
        </p:blipFill>
        <p:spPr>
          <a:xfrm>
            <a:off x="2178938" y="1325826"/>
            <a:ext cx="4543689" cy="4446324"/>
          </a:xfrm>
          <a:prstGeom prst="rect">
            <a:avLst/>
          </a:prstGeom>
        </p:spPr>
      </p:pic>
    </p:spTree>
    <p:extLst>
      <p:ext uri="{BB962C8B-B14F-4D97-AF65-F5344CB8AC3E}">
        <p14:creationId xmlns:p14="http://schemas.microsoft.com/office/powerpoint/2010/main" val="970939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15EC8-41B2-F345-AD40-6E98BC8EA805}"/>
              </a:ext>
            </a:extLst>
          </p:cNvPr>
          <p:cNvSpPr>
            <a:spLocks noGrp="1"/>
          </p:cNvSpPr>
          <p:nvPr>
            <p:ph type="title"/>
          </p:nvPr>
        </p:nvSpPr>
        <p:spPr>
          <a:xfrm>
            <a:off x="529936" y="465748"/>
            <a:ext cx="8354291" cy="1938992"/>
          </a:xfrm>
        </p:spPr>
        <p:txBody>
          <a:bodyPr/>
          <a:lstStyle/>
          <a:p>
            <a:r>
              <a:rPr lang="en-US"/>
              <a:t>The Five Tenets of Ohio’s Whole Child Framework</a:t>
            </a:r>
          </a:p>
        </p:txBody>
      </p:sp>
      <p:pic>
        <p:nvPicPr>
          <p:cNvPr id="5" name="Picture 4" descr="A close up of a sign&#10;&#10;Description automatically generated">
            <a:extLst>
              <a:ext uri="{FF2B5EF4-FFF2-40B4-BE49-F238E27FC236}">
                <a16:creationId xmlns:a16="http://schemas.microsoft.com/office/drawing/2014/main" id="{E04C886B-F48F-471A-A6D1-740A73060B3E}"/>
              </a:ext>
            </a:extLst>
          </p:cNvPr>
          <p:cNvPicPr>
            <a:picLocks noChangeAspect="1"/>
          </p:cNvPicPr>
          <p:nvPr/>
        </p:nvPicPr>
        <p:blipFill>
          <a:blip r:embed="rId3"/>
          <a:stretch>
            <a:fillRect/>
          </a:stretch>
        </p:blipFill>
        <p:spPr>
          <a:xfrm>
            <a:off x="2339166" y="1831659"/>
            <a:ext cx="4465667" cy="4357627"/>
          </a:xfrm>
          <a:prstGeom prst="rect">
            <a:avLst/>
          </a:prstGeom>
        </p:spPr>
      </p:pic>
    </p:spTree>
    <p:extLst>
      <p:ext uri="{BB962C8B-B14F-4D97-AF65-F5344CB8AC3E}">
        <p14:creationId xmlns:p14="http://schemas.microsoft.com/office/powerpoint/2010/main" val="540505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15EC8-41B2-F345-AD40-6E98BC8EA805}"/>
              </a:ext>
            </a:extLst>
          </p:cNvPr>
          <p:cNvSpPr>
            <a:spLocks noGrp="1"/>
          </p:cNvSpPr>
          <p:nvPr>
            <p:ph type="title"/>
          </p:nvPr>
        </p:nvSpPr>
        <p:spPr>
          <a:xfrm>
            <a:off x="259773" y="130051"/>
            <a:ext cx="8717972" cy="1292662"/>
          </a:xfrm>
        </p:spPr>
        <p:txBody>
          <a:bodyPr/>
          <a:lstStyle/>
          <a:p>
            <a:r>
              <a:rPr lang="en-US" dirty="0"/>
              <a:t>Systemic Practices for </a:t>
            </a:r>
            <a:br>
              <a:rPr lang="en-US" dirty="0"/>
            </a:br>
            <a:r>
              <a:rPr lang="en-US" dirty="0"/>
              <a:t>Learning and Health</a:t>
            </a:r>
          </a:p>
        </p:txBody>
      </p:sp>
      <p:pic>
        <p:nvPicPr>
          <p:cNvPr id="4" name="Picture 3" descr="A picture containing white&#10;&#10;Description automatically generated">
            <a:extLst>
              <a:ext uri="{FF2B5EF4-FFF2-40B4-BE49-F238E27FC236}">
                <a16:creationId xmlns:a16="http://schemas.microsoft.com/office/drawing/2014/main" id="{029687E4-AD70-49F3-96CA-14B152878180}"/>
              </a:ext>
            </a:extLst>
          </p:cNvPr>
          <p:cNvPicPr>
            <a:picLocks noChangeAspect="1"/>
          </p:cNvPicPr>
          <p:nvPr/>
        </p:nvPicPr>
        <p:blipFill>
          <a:blip r:embed="rId3"/>
          <a:stretch>
            <a:fillRect/>
          </a:stretch>
        </p:blipFill>
        <p:spPr>
          <a:xfrm>
            <a:off x="4572000" y="1810561"/>
            <a:ext cx="3893564" cy="3908011"/>
          </a:xfrm>
          <a:prstGeom prst="rect">
            <a:avLst/>
          </a:prstGeom>
        </p:spPr>
      </p:pic>
      <p:sp>
        <p:nvSpPr>
          <p:cNvPr id="6" name="Text Placeholder 3">
            <a:extLst>
              <a:ext uri="{FF2B5EF4-FFF2-40B4-BE49-F238E27FC236}">
                <a16:creationId xmlns:a16="http://schemas.microsoft.com/office/drawing/2014/main" id="{11E8E48D-68F4-4858-A8DB-5D76F4DD82E1}"/>
              </a:ext>
            </a:extLst>
          </p:cNvPr>
          <p:cNvSpPr txBox="1">
            <a:spLocks/>
          </p:cNvSpPr>
          <p:nvPr/>
        </p:nvSpPr>
        <p:spPr>
          <a:xfrm>
            <a:off x="259773" y="1551214"/>
            <a:ext cx="3792682" cy="3967333"/>
          </a:xfrm>
          <a:prstGeom prst="rect">
            <a:avLst/>
          </a:prstGeom>
        </p:spPr>
        <p:txBody>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14313" indent="-214313">
              <a:buFont typeface="Arial" panose="020B0604020202020204" pitchFamily="34" charset="0"/>
              <a:buChar char="•"/>
            </a:pPr>
            <a:r>
              <a:rPr lang="en-US" dirty="0"/>
              <a:t>Equity</a:t>
            </a:r>
          </a:p>
          <a:p>
            <a:pPr marL="214313" indent="-214313">
              <a:buFont typeface="Arial" panose="020B0604020202020204" pitchFamily="34" charset="0"/>
              <a:buChar char="•"/>
            </a:pPr>
            <a:r>
              <a:rPr lang="en-US" dirty="0"/>
              <a:t>Cultural Responsiveness</a:t>
            </a:r>
          </a:p>
          <a:p>
            <a:pPr marL="214313" indent="-214313">
              <a:buFont typeface="Arial" panose="020B0604020202020204" pitchFamily="34" charset="0"/>
              <a:buChar char="•"/>
            </a:pPr>
            <a:r>
              <a:rPr lang="en-US" dirty="0"/>
              <a:t>Continuous Improvement</a:t>
            </a:r>
          </a:p>
          <a:p>
            <a:pPr marL="214313" indent="-214313">
              <a:buFont typeface="Arial" panose="020B0604020202020204" pitchFamily="34" charset="0"/>
              <a:buChar char="•"/>
            </a:pPr>
            <a:r>
              <a:rPr lang="en-US" dirty="0"/>
              <a:t>Coordination of Policy, Processes and Practices</a:t>
            </a:r>
          </a:p>
        </p:txBody>
      </p:sp>
    </p:spTree>
    <p:extLst>
      <p:ext uri="{BB962C8B-B14F-4D97-AF65-F5344CB8AC3E}">
        <p14:creationId xmlns:p14="http://schemas.microsoft.com/office/powerpoint/2010/main" val="2196044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wheel, device&#10;&#10;Description automatically generated">
            <a:extLst>
              <a:ext uri="{FF2B5EF4-FFF2-40B4-BE49-F238E27FC236}">
                <a16:creationId xmlns:a16="http://schemas.microsoft.com/office/drawing/2014/main" id="{8F361C48-D405-40DB-93BA-AE259E1CFEA8}"/>
              </a:ext>
            </a:extLst>
          </p:cNvPr>
          <p:cNvPicPr>
            <a:picLocks noChangeAspect="1"/>
          </p:cNvPicPr>
          <p:nvPr/>
        </p:nvPicPr>
        <p:blipFill>
          <a:blip r:embed="rId3"/>
          <a:stretch>
            <a:fillRect/>
          </a:stretch>
        </p:blipFill>
        <p:spPr>
          <a:xfrm>
            <a:off x="4981105" y="1638300"/>
            <a:ext cx="4162895" cy="4137198"/>
          </a:xfrm>
          <a:prstGeom prst="rect">
            <a:avLst/>
          </a:prstGeom>
        </p:spPr>
      </p:pic>
      <p:sp>
        <p:nvSpPr>
          <p:cNvPr id="2" name="Title 1">
            <a:extLst>
              <a:ext uri="{FF2B5EF4-FFF2-40B4-BE49-F238E27FC236}">
                <a16:creationId xmlns:a16="http://schemas.microsoft.com/office/drawing/2014/main" id="{0D515EC8-41B2-F345-AD40-6E98BC8EA805}"/>
              </a:ext>
            </a:extLst>
          </p:cNvPr>
          <p:cNvSpPr>
            <a:spLocks noGrp="1"/>
          </p:cNvSpPr>
          <p:nvPr>
            <p:ph type="title"/>
          </p:nvPr>
        </p:nvSpPr>
        <p:spPr>
          <a:xfrm>
            <a:off x="311727" y="130051"/>
            <a:ext cx="8614064" cy="1231106"/>
          </a:xfrm>
        </p:spPr>
        <p:txBody>
          <a:bodyPr/>
          <a:lstStyle/>
          <a:p>
            <a:r>
              <a:rPr lang="en-US" sz="4000" dirty="0"/>
              <a:t>Components of School and Health Support Systems</a:t>
            </a:r>
          </a:p>
        </p:txBody>
      </p:sp>
      <p:sp>
        <p:nvSpPr>
          <p:cNvPr id="6" name="Text Placeholder 3">
            <a:extLst>
              <a:ext uri="{FF2B5EF4-FFF2-40B4-BE49-F238E27FC236}">
                <a16:creationId xmlns:a16="http://schemas.microsoft.com/office/drawing/2014/main" id="{11E8E48D-68F4-4858-A8DB-5D76F4DD82E1}"/>
              </a:ext>
            </a:extLst>
          </p:cNvPr>
          <p:cNvSpPr txBox="1">
            <a:spLocks/>
          </p:cNvSpPr>
          <p:nvPr/>
        </p:nvSpPr>
        <p:spPr>
          <a:xfrm>
            <a:off x="218209" y="1508328"/>
            <a:ext cx="5263957" cy="3467040"/>
          </a:xfrm>
          <a:prstGeom prst="rect">
            <a:avLst/>
          </a:prstGeom>
        </p:spPr>
        <p:txBody>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14313" indent="-214313">
              <a:buFont typeface="Arial" panose="020B0604020202020204" pitchFamily="34" charset="0"/>
              <a:buChar char="•"/>
            </a:pPr>
            <a:r>
              <a:rPr lang="en-US" sz="2800" dirty="0"/>
              <a:t>Supporting Students in Developing Healthy Behaviors</a:t>
            </a:r>
          </a:p>
          <a:p>
            <a:pPr marL="214313" indent="-214313">
              <a:buFont typeface="Arial" panose="020B0604020202020204" pitchFamily="34" charset="0"/>
              <a:buChar char="•"/>
            </a:pPr>
            <a:r>
              <a:rPr lang="en-US" sz="2800" dirty="0"/>
              <a:t>Services to Students and Families</a:t>
            </a:r>
          </a:p>
          <a:p>
            <a:pPr marL="214313" indent="-214313">
              <a:buFont typeface="Arial" panose="020B0604020202020204" pitchFamily="34" charset="0"/>
              <a:buChar char="•"/>
            </a:pPr>
            <a:r>
              <a:rPr lang="en-US" sz="2800" dirty="0"/>
              <a:t>Engaging Others to Support Student Wellness and Success</a:t>
            </a:r>
          </a:p>
          <a:p>
            <a:pPr marL="214313" indent="-214313">
              <a:buFont typeface="Arial" panose="020B0604020202020204" pitchFamily="34" charset="0"/>
              <a:buChar char="•"/>
            </a:pPr>
            <a:r>
              <a:rPr lang="en-US" sz="2800" dirty="0"/>
              <a:t>Components of a Safe and Supportive School Environment</a:t>
            </a:r>
          </a:p>
        </p:txBody>
      </p:sp>
    </p:spTree>
    <p:extLst>
      <p:ext uri="{BB962C8B-B14F-4D97-AF65-F5344CB8AC3E}">
        <p14:creationId xmlns:p14="http://schemas.microsoft.com/office/powerpoint/2010/main" val="528383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7B1CE1B-E5C3-44A4-9B5D-C9B133263CE2}"/>
              </a:ext>
            </a:extLst>
          </p:cNvPr>
          <p:cNvSpPr>
            <a:spLocks noGrp="1"/>
          </p:cNvSpPr>
          <p:nvPr>
            <p:ph type="title"/>
          </p:nvPr>
        </p:nvSpPr>
        <p:spPr>
          <a:xfrm>
            <a:off x="4679893" y="1484010"/>
            <a:ext cx="3829050" cy="1292662"/>
          </a:xfrm>
        </p:spPr>
        <p:txBody>
          <a:bodyPr/>
          <a:lstStyle/>
          <a:p>
            <a:r>
              <a:rPr lang="en-US" i="1"/>
              <a:t>Each Child, </a:t>
            </a:r>
            <a:br>
              <a:rPr lang="en-US" i="1"/>
            </a:br>
            <a:r>
              <a:rPr lang="en-US" i="1"/>
              <a:t>Our Future </a:t>
            </a:r>
          </a:p>
        </p:txBody>
      </p:sp>
      <p:sp>
        <p:nvSpPr>
          <p:cNvPr id="9" name="Content Placeholder 2">
            <a:extLst>
              <a:ext uri="{FF2B5EF4-FFF2-40B4-BE49-F238E27FC236}">
                <a16:creationId xmlns:a16="http://schemas.microsoft.com/office/drawing/2014/main" id="{EC32D1EB-4A4B-4B2A-A611-B21AFC681436}"/>
              </a:ext>
            </a:extLst>
          </p:cNvPr>
          <p:cNvSpPr>
            <a:spLocks noGrp="1"/>
          </p:cNvSpPr>
          <p:nvPr>
            <p:ph idx="1"/>
          </p:nvPr>
        </p:nvSpPr>
        <p:spPr>
          <a:xfrm>
            <a:off x="4857750" y="3015615"/>
            <a:ext cx="3829050" cy="1162050"/>
          </a:xfrm>
        </p:spPr>
        <p:txBody>
          <a:bodyPr/>
          <a:lstStyle/>
          <a:p>
            <a:pPr marL="0" indent="0">
              <a:buNone/>
            </a:pPr>
            <a:r>
              <a:rPr lang="en-US" sz="3600"/>
              <a:t>Ohio’s Strategic Plan for Education </a:t>
            </a:r>
          </a:p>
        </p:txBody>
      </p:sp>
      <p:sp>
        <p:nvSpPr>
          <p:cNvPr id="10" name="Content Placeholder 2">
            <a:extLst>
              <a:ext uri="{FF2B5EF4-FFF2-40B4-BE49-F238E27FC236}">
                <a16:creationId xmlns:a16="http://schemas.microsoft.com/office/drawing/2014/main" id="{102FCDEF-AA42-4BD5-B5D8-FC50938367F0}"/>
              </a:ext>
            </a:extLst>
          </p:cNvPr>
          <p:cNvSpPr txBox="1">
            <a:spLocks/>
          </p:cNvSpPr>
          <p:nvPr/>
        </p:nvSpPr>
        <p:spPr>
          <a:xfrm>
            <a:off x="1762125" y="5662174"/>
            <a:ext cx="6191250" cy="571499"/>
          </a:xfrm>
          <a:prstGeom prst="rect">
            <a:avLst/>
          </a:prstGeom>
        </p:spPr>
        <p:txBody>
          <a:bodyPr vert="horz" lIns="0" tIns="0" rIns="0" bIns="0" rtlCol="0" anchor="t"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a:t>education.ohio.gov/</a:t>
            </a:r>
            <a:r>
              <a:rPr lang="en-US" err="1"/>
              <a:t>StrategicPlan</a:t>
            </a:r>
            <a:endParaRPr lang="en-US"/>
          </a:p>
        </p:txBody>
      </p:sp>
      <p:pic>
        <p:nvPicPr>
          <p:cNvPr id="11" name="Picture 10">
            <a:extLst>
              <a:ext uri="{FF2B5EF4-FFF2-40B4-BE49-F238E27FC236}">
                <a16:creationId xmlns:a16="http://schemas.microsoft.com/office/drawing/2014/main" id="{550F412F-D099-4483-9A17-3106514EC1C0}"/>
              </a:ext>
            </a:extLst>
          </p:cNvPr>
          <p:cNvPicPr>
            <a:picLocks noChangeAspect="1"/>
          </p:cNvPicPr>
          <p:nvPr/>
        </p:nvPicPr>
        <p:blipFill>
          <a:blip r:embed="rId3"/>
          <a:stretch>
            <a:fillRect/>
          </a:stretch>
        </p:blipFill>
        <p:spPr>
          <a:xfrm>
            <a:off x="635057" y="624327"/>
            <a:ext cx="3651194" cy="45599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7658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1D279-447A-A54A-BEEE-F8A46CD617EB}"/>
              </a:ext>
            </a:extLst>
          </p:cNvPr>
          <p:cNvSpPr>
            <a:spLocks noGrp="1"/>
          </p:cNvSpPr>
          <p:nvPr>
            <p:ph type="title"/>
          </p:nvPr>
        </p:nvSpPr>
        <p:spPr>
          <a:xfrm>
            <a:off x="457200" y="795737"/>
            <a:ext cx="8594715" cy="646331"/>
          </a:xfrm>
        </p:spPr>
        <p:txBody>
          <a:bodyPr vert="horz" lIns="68580" tIns="34290" rIns="68580" bIns="34290" rtlCol="0" anchor="b" anchorCtr="0">
            <a:noAutofit/>
          </a:bodyPr>
          <a:lstStyle/>
          <a:p>
            <a:r>
              <a:rPr lang="en-US" sz="4000" dirty="0">
                <a:latin typeface="Arial" panose="020B0604020202020204" pitchFamily="34" charset="0"/>
                <a:cs typeface="Arial" panose="020B0604020202020204" pitchFamily="34" charset="0"/>
              </a:rPr>
              <a:t>Supporting Students in Developing Healthy Behaviors</a:t>
            </a:r>
          </a:p>
        </p:txBody>
      </p:sp>
      <p:pic>
        <p:nvPicPr>
          <p:cNvPr id="8" name="Content Placeholder 7">
            <a:extLst>
              <a:ext uri="{FF2B5EF4-FFF2-40B4-BE49-F238E27FC236}">
                <a16:creationId xmlns:a16="http://schemas.microsoft.com/office/drawing/2014/main" id="{D8E207C6-2E46-7C4C-98BA-EC0131130A23}"/>
              </a:ext>
            </a:extLst>
          </p:cNvPr>
          <p:cNvPicPr>
            <a:picLocks noGrp="1" noChangeAspect="1"/>
          </p:cNvPicPr>
          <p:nvPr>
            <p:ph idx="1"/>
          </p:nvPr>
        </p:nvPicPr>
        <p:blipFill>
          <a:blip r:embed="rId3"/>
          <a:stretch>
            <a:fillRect/>
          </a:stretch>
        </p:blipFill>
        <p:spPr>
          <a:xfrm>
            <a:off x="4115089" y="2155685"/>
            <a:ext cx="4936826" cy="2775543"/>
          </a:xfrm>
          <a:prstGeom prst="rect">
            <a:avLst/>
          </a:prstGeom>
        </p:spPr>
      </p:pic>
      <p:sp>
        <p:nvSpPr>
          <p:cNvPr id="4" name="Text Placeholder 3">
            <a:extLst>
              <a:ext uri="{FF2B5EF4-FFF2-40B4-BE49-F238E27FC236}">
                <a16:creationId xmlns:a16="http://schemas.microsoft.com/office/drawing/2014/main" id="{BE8AFF03-351D-EF4D-A0AC-55AB68575F06}"/>
              </a:ext>
            </a:extLst>
          </p:cNvPr>
          <p:cNvSpPr>
            <a:spLocks noGrp="1"/>
          </p:cNvSpPr>
          <p:nvPr>
            <p:ph type="body" sz="half" idx="4294967295"/>
          </p:nvPr>
        </p:nvSpPr>
        <p:spPr>
          <a:xfrm>
            <a:off x="603539" y="1959429"/>
            <a:ext cx="3511550" cy="3456503"/>
          </a:xfrm>
        </p:spPr>
        <p:txBody>
          <a:bodyPr vert="horz" lIns="68580" tIns="34290" rIns="68580" bIns="34290" rtlCol="0" anchor="t" anchorCtr="0">
            <a:normAutofit/>
          </a:bodyPr>
          <a:lstStyle/>
          <a:p>
            <a:pPr indent="-171450">
              <a:buFont typeface="Arial" panose="020B0604020202020204" pitchFamily="34" charset="0"/>
              <a:buChar char="•"/>
            </a:pPr>
            <a:r>
              <a:rPr lang="en-US" dirty="0"/>
              <a:t>Health Education</a:t>
            </a:r>
          </a:p>
          <a:p>
            <a:pPr indent="-171450">
              <a:buFont typeface="Arial" panose="020B0604020202020204" pitchFamily="34" charset="0"/>
              <a:buChar char="•"/>
            </a:pPr>
            <a:r>
              <a:rPr lang="en-US" dirty="0"/>
              <a:t>Physical Education and Physical Activity</a:t>
            </a:r>
          </a:p>
          <a:p>
            <a:pPr indent="-171450">
              <a:buFont typeface="Arial" panose="020B0604020202020204" pitchFamily="34" charset="0"/>
              <a:buChar char="•"/>
            </a:pPr>
            <a:r>
              <a:rPr lang="en-US" dirty="0"/>
              <a:t>Social-Emotional Learning</a:t>
            </a:r>
          </a:p>
          <a:p>
            <a:pPr indent="-171450">
              <a:buFont typeface="Arial" panose="020B0604020202020204" pitchFamily="34" charset="0"/>
              <a:buChar char="•"/>
            </a:pPr>
            <a:endParaRPr lang="en-US" sz="1500"/>
          </a:p>
        </p:txBody>
      </p:sp>
    </p:spTree>
    <p:extLst>
      <p:ext uri="{BB962C8B-B14F-4D97-AF65-F5344CB8AC3E}">
        <p14:creationId xmlns:p14="http://schemas.microsoft.com/office/powerpoint/2010/main" val="3422269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D3DCE-937C-1C48-9952-D2DB0F625BD9}"/>
              </a:ext>
            </a:extLst>
          </p:cNvPr>
          <p:cNvSpPr>
            <a:spLocks noGrp="1"/>
          </p:cNvSpPr>
          <p:nvPr>
            <p:ph type="title"/>
          </p:nvPr>
        </p:nvSpPr>
        <p:spPr>
          <a:xfrm>
            <a:off x="457200" y="263302"/>
            <a:ext cx="8229600" cy="1155190"/>
          </a:xfrm>
        </p:spPr>
        <p:txBody>
          <a:bodyPr vert="horz" lIns="68580" tIns="34290" rIns="68580" bIns="34290" rtlCol="0" anchor="b" anchorCtr="0">
            <a:noAutofit/>
          </a:bodyPr>
          <a:lstStyle/>
          <a:p>
            <a:r>
              <a:rPr lang="en-US" sz="4000" dirty="0">
                <a:latin typeface="Arial" panose="020B0604020202020204" pitchFamily="34" charset="0"/>
                <a:cs typeface="Arial" panose="020B0604020202020204" pitchFamily="34" charset="0"/>
              </a:rPr>
              <a:t>Services to Students </a:t>
            </a: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and Families</a:t>
            </a:r>
          </a:p>
        </p:txBody>
      </p:sp>
      <p:sp>
        <p:nvSpPr>
          <p:cNvPr id="4" name="Text Placeholder 3">
            <a:extLst>
              <a:ext uri="{FF2B5EF4-FFF2-40B4-BE49-F238E27FC236}">
                <a16:creationId xmlns:a16="http://schemas.microsoft.com/office/drawing/2014/main" id="{47753458-7BE7-BD43-9351-2BBDA2AB926E}"/>
              </a:ext>
            </a:extLst>
          </p:cNvPr>
          <p:cNvSpPr>
            <a:spLocks noGrp="1"/>
          </p:cNvSpPr>
          <p:nvPr>
            <p:ph type="body" sz="half" idx="4294967295"/>
          </p:nvPr>
        </p:nvSpPr>
        <p:spPr>
          <a:xfrm>
            <a:off x="1120933" y="2284449"/>
            <a:ext cx="3511550" cy="4049681"/>
          </a:xfrm>
        </p:spPr>
        <p:txBody>
          <a:bodyPr vert="horz" lIns="68580" tIns="34290" rIns="68580" bIns="34290" rtlCol="0" anchor="t" anchorCtr="0">
            <a:normAutofit/>
          </a:bodyPr>
          <a:lstStyle/>
          <a:p>
            <a:pPr indent="-171450">
              <a:buFont typeface="Arial" panose="020B0604020202020204" pitchFamily="34" charset="0"/>
              <a:buChar char="•"/>
            </a:pPr>
            <a:r>
              <a:rPr lang="en-US" dirty="0"/>
              <a:t>School and Child Nutrition</a:t>
            </a:r>
          </a:p>
          <a:p>
            <a:pPr indent="-171450">
              <a:buFont typeface="Arial" panose="020B0604020202020204" pitchFamily="34" charset="0"/>
              <a:buChar char="•"/>
            </a:pPr>
            <a:r>
              <a:rPr lang="en-US" dirty="0"/>
              <a:t>Health Services</a:t>
            </a:r>
          </a:p>
          <a:p>
            <a:pPr indent="-171450">
              <a:buFont typeface="Arial" panose="020B0604020202020204" pitchFamily="34" charset="0"/>
              <a:buChar char="•"/>
            </a:pPr>
            <a:r>
              <a:rPr lang="en-US" dirty="0"/>
              <a:t>Behavioral Health Services</a:t>
            </a:r>
          </a:p>
        </p:txBody>
      </p:sp>
      <p:pic>
        <p:nvPicPr>
          <p:cNvPr id="8" name="Content Placeholder 7" descr="A close up of a logo&#10;&#10;Description automatically generated">
            <a:extLst>
              <a:ext uri="{FF2B5EF4-FFF2-40B4-BE49-F238E27FC236}">
                <a16:creationId xmlns:a16="http://schemas.microsoft.com/office/drawing/2014/main" id="{3BAAE4C1-141D-4E96-8C5E-A14E675D6258}"/>
              </a:ext>
            </a:extLst>
          </p:cNvPr>
          <p:cNvPicPr>
            <a:picLocks noGrp="1" noChangeAspect="1"/>
          </p:cNvPicPr>
          <p:nvPr>
            <p:ph idx="1"/>
          </p:nvPr>
        </p:nvPicPr>
        <p:blipFill>
          <a:blip r:embed="rId3"/>
          <a:stretch>
            <a:fillRect/>
          </a:stretch>
        </p:blipFill>
        <p:spPr>
          <a:xfrm>
            <a:off x="5296215" y="1266092"/>
            <a:ext cx="2706574" cy="4950776"/>
          </a:xfrm>
        </p:spPr>
      </p:pic>
    </p:spTree>
    <p:extLst>
      <p:ext uri="{BB962C8B-B14F-4D97-AF65-F5344CB8AC3E}">
        <p14:creationId xmlns:p14="http://schemas.microsoft.com/office/powerpoint/2010/main" val="3160626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CC370-BC1F-0341-A8B1-4179C00F3E15}"/>
              </a:ext>
            </a:extLst>
          </p:cNvPr>
          <p:cNvSpPr>
            <a:spLocks noGrp="1"/>
          </p:cNvSpPr>
          <p:nvPr>
            <p:ph type="title"/>
          </p:nvPr>
        </p:nvSpPr>
        <p:spPr>
          <a:xfrm>
            <a:off x="457200" y="725269"/>
            <a:ext cx="8229600" cy="646331"/>
          </a:xfrm>
        </p:spPr>
        <p:txBody>
          <a:bodyPr vert="horz" lIns="68580" tIns="34290" rIns="68580" bIns="34290" rtlCol="0" anchor="b" anchorCtr="0">
            <a:noAutofit/>
          </a:bodyPr>
          <a:lstStyle/>
          <a:p>
            <a:r>
              <a:rPr lang="en-US" sz="4000" dirty="0">
                <a:latin typeface="Arial" panose="020B0604020202020204" pitchFamily="34" charset="0"/>
                <a:cs typeface="Arial" panose="020B0604020202020204" pitchFamily="34" charset="0"/>
              </a:rPr>
              <a:t>Engaging Others to Support Student Wellness and Success</a:t>
            </a:r>
          </a:p>
        </p:txBody>
      </p:sp>
      <p:pic>
        <p:nvPicPr>
          <p:cNvPr id="5" name="Content Placeholder 5" descr="A picture containing game&#10;&#10;Description automatically generated">
            <a:extLst>
              <a:ext uri="{FF2B5EF4-FFF2-40B4-BE49-F238E27FC236}">
                <a16:creationId xmlns:a16="http://schemas.microsoft.com/office/drawing/2014/main" id="{979284E9-D470-C749-9FE9-5C5DC58E580C}"/>
              </a:ext>
            </a:extLst>
          </p:cNvPr>
          <p:cNvPicPr>
            <a:picLocks noGrp="1" noChangeAspect="1"/>
          </p:cNvPicPr>
          <p:nvPr>
            <p:ph idx="1"/>
          </p:nvPr>
        </p:nvPicPr>
        <p:blipFill>
          <a:blip r:embed="rId3"/>
          <a:stretch>
            <a:fillRect/>
          </a:stretch>
        </p:blipFill>
        <p:spPr>
          <a:xfrm>
            <a:off x="4360192" y="1800129"/>
            <a:ext cx="4326608" cy="3814859"/>
          </a:xfrm>
          <a:prstGeom prst="rect">
            <a:avLst/>
          </a:prstGeom>
        </p:spPr>
      </p:pic>
      <p:sp>
        <p:nvSpPr>
          <p:cNvPr id="4" name="Text Placeholder 3">
            <a:extLst>
              <a:ext uri="{FF2B5EF4-FFF2-40B4-BE49-F238E27FC236}">
                <a16:creationId xmlns:a16="http://schemas.microsoft.com/office/drawing/2014/main" id="{1F0A8252-64EA-7B4E-B8D4-DBA15115E630}"/>
              </a:ext>
            </a:extLst>
          </p:cNvPr>
          <p:cNvSpPr>
            <a:spLocks noGrp="1"/>
          </p:cNvSpPr>
          <p:nvPr>
            <p:ph type="body" sz="half" idx="4294967295"/>
          </p:nvPr>
        </p:nvSpPr>
        <p:spPr>
          <a:xfrm>
            <a:off x="1060450" y="2342959"/>
            <a:ext cx="3511550" cy="3143441"/>
          </a:xfrm>
        </p:spPr>
        <p:txBody>
          <a:bodyPr vert="horz" lIns="68580" tIns="34290" rIns="68580" bIns="34290" rtlCol="0" anchor="t" anchorCtr="0">
            <a:normAutofit/>
          </a:bodyPr>
          <a:lstStyle/>
          <a:p>
            <a:pPr indent="-171450">
              <a:buFont typeface="Arial" panose="020B0604020202020204" pitchFamily="34" charset="0"/>
              <a:buChar char="•"/>
            </a:pPr>
            <a:r>
              <a:rPr lang="en-US" dirty="0"/>
              <a:t>Family Engagement</a:t>
            </a:r>
          </a:p>
          <a:p>
            <a:pPr indent="-171450">
              <a:buFont typeface="Arial" panose="020B0604020202020204" pitchFamily="34" charset="0"/>
              <a:buChar char="•"/>
            </a:pPr>
            <a:r>
              <a:rPr lang="en-US" dirty="0"/>
              <a:t>Community Involvement</a:t>
            </a:r>
          </a:p>
          <a:p>
            <a:pPr indent="-171450">
              <a:buFont typeface="Arial" panose="020B0604020202020204" pitchFamily="34" charset="0"/>
              <a:buChar char="•"/>
            </a:pPr>
            <a:endParaRPr lang="en-US" sz="1500" dirty="0"/>
          </a:p>
        </p:txBody>
      </p:sp>
    </p:spTree>
    <p:extLst>
      <p:ext uri="{BB962C8B-B14F-4D97-AF65-F5344CB8AC3E}">
        <p14:creationId xmlns:p14="http://schemas.microsoft.com/office/powerpoint/2010/main" val="1740768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377C1-0CCA-1F44-B8F6-DE787B0C81C6}"/>
              </a:ext>
            </a:extLst>
          </p:cNvPr>
          <p:cNvSpPr>
            <a:spLocks noGrp="1"/>
          </p:cNvSpPr>
          <p:nvPr>
            <p:ph type="title"/>
          </p:nvPr>
        </p:nvSpPr>
        <p:spPr>
          <a:xfrm>
            <a:off x="457200" y="562174"/>
            <a:ext cx="8229600" cy="646331"/>
          </a:xfrm>
        </p:spPr>
        <p:txBody>
          <a:bodyPr vert="horz" lIns="68580" tIns="34290" rIns="68580" bIns="34290" rtlCol="0" anchor="b" anchorCtr="0">
            <a:noAutofit/>
          </a:bodyPr>
          <a:lstStyle/>
          <a:p>
            <a:r>
              <a:rPr lang="en-US" sz="3600" dirty="0">
                <a:latin typeface="Arial" panose="020B0604020202020204" pitchFamily="34" charset="0"/>
                <a:cs typeface="Arial" panose="020B0604020202020204" pitchFamily="34" charset="0"/>
              </a:rPr>
              <a:t>Components of a Safe and Supporting School Environment</a:t>
            </a:r>
          </a:p>
        </p:txBody>
      </p:sp>
      <p:pic>
        <p:nvPicPr>
          <p:cNvPr id="5" name="Content Placeholder 4" descr="A close up of a logo&#10;&#10;Description automatically generated">
            <a:extLst>
              <a:ext uri="{FF2B5EF4-FFF2-40B4-BE49-F238E27FC236}">
                <a16:creationId xmlns:a16="http://schemas.microsoft.com/office/drawing/2014/main" id="{7A9F430B-045B-2445-85CE-0243E9817EAE}"/>
              </a:ext>
            </a:extLst>
          </p:cNvPr>
          <p:cNvPicPr>
            <a:picLocks noGrp="1" noChangeAspect="1"/>
          </p:cNvPicPr>
          <p:nvPr>
            <p:ph idx="1"/>
          </p:nvPr>
        </p:nvPicPr>
        <p:blipFill>
          <a:blip r:embed="rId3"/>
          <a:stretch>
            <a:fillRect/>
          </a:stretch>
        </p:blipFill>
        <p:spPr>
          <a:xfrm>
            <a:off x="4572000" y="1208505"/>
            <a:ext cx="3151414" cy="4712486"/>
          </a:xfrm>
          <a:prstGeom prst="rect">
            <a:avLst/>
          </a:prstGeom>
        </p:spPr>
      </p:pic>
      <p:sp>
        <p:nvSpPr>
          <p:cNvPr id="4" name="Text Placeholder 3">
            <a:extLst>
              <a:ext uri="{FF2B5EF4-FFF2-40B4-BE49-F238E27FC236}">
                <a16:creationId xmlns:a16="http://schemas.microsoft.com/office/drawing/2014/main" id="{6756068C-16A9-B34C-8AA9-2FC3FB443E94}"/>
              </a:ext>
            </a:extLst>
          </p:cNvPr>
          <p:cNvSpPr>
            <a:spLocks noGrp="1"/>
          </p:cNvSpPr>
          <p:nvPr>
            <p:ph type="body" sz="half" idx="4294967295"/>
          </p:nvPr>
        </p:nvSpPr>
        <p:spPr>
          <a:xfrm>
            <a:off x="718457" y="1794102"/>
            <a:ext cx="3511550" cy="3986212"/>
          </a:xfrm>
        </p:spPr>
        <p:txBody>
          <a:bodyPr vert="horz" lIns="68580" tIns="34290" rIns="68580" bIns="34290" rtlCol="0" anchor="t" anchorCtr="0">
            <a:normAutofit/>
          </a:bodyPr>
          <a:lstStyle/>
          <a:p>
            <a:pPr indent="-171450">
              <a:buFont typeface="Arial" panose="020B0604020202020204" pitchFamily="34" charset="0"/>
              <a:buChar char="•"/>
            </a:pPr>
            <a:r>
              <a:rPr lang="en-US" dirty="0"/>
              <a:t>School Climate and Culture</a:t>
            </a:r>
          </a:p>
          <a:p>
            <a:pPr indent="-171450">
              <a:buFont typeface="Arial" panose="020B0604020202020204" pitchFamily="34" charset="0"/>
              <a:buChar char="•"/>
            </a:pPr>
            <a:r>
              <a:rPr lang="en-US" dirty="0"/>
              <a:t>School Safety</a:t>
            </a:r>
          </a:p>
          <a:p>
            <a:pPr indent="-171450">
              <a:buFont typeface="Arial" panose="020B0604020202020204" pitchFamily="34" charset="0"/>
              <a:buChar char="•"/>
            </a:pPr>
            <a:r>
              <a:rPr lang="en-US" dirty="0"/>
              <a:t>Physical Environment</a:t>
            </a:r>
          </a:p>
          <a:p>
            <a:pPr indent="-171450">
              <a:buFont typeface="Arial" panose="020B0604020202020204" pitchFamily="34" charset="0"/>
              <a:buChar char="•"/>
            </a:pPr>
            <a:r>
              <a:rPr lang="en-US" dirty="0"/>
              <a:t>Staff Wellness and Self-care</a:t>
            </a:r>
          </a:p>
          <a:p>
            <a:pPr indent="-171450">
              <a:buFont typeface="Arial" panose="020B0604020202020204" pitchFamily="34" charset="0"/>
              <a:buChar char="•"/>
            </a:pPr>
            <a:endParaRPr lang="en-US" sz="1500"/>
          </a:p>
        </p:txBody>
      </p:sp>
    </p:spTree>
    <p:extLst>
      <p:ext uri="{BB962C8B-B14F-4D97-AF65-F5344CB8AC3E}">
        <p14:creationId xmlns:p14="http://schemas.microsoft.com/office/powerpoint/2010/main" val="3522408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B17FBD-2DB4-462E-B0AE-00BFE4B11EDB}"/>
              </a:ext>
            </a:extLst>
          </p:cNvPr>
          <p:cNvSpPr/>
          <p:nvPr/>
        </p:nvSpPr>
        <p:spPr>
          <a:xfrm>
            <a:off x="0" y="0"/>
            <a:ext cx="3784600" cy="6272623"/>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1F297A-C529-3A44-A398-1F0039453780}"/>
              </a:ext>
            </a:extLst>
          </p:cNvPr>
          <p:cNvSpPr>
            <a:spLocks noGrp="1"/>
          </p:cNvSpPr>
          <p:nvPr>
            <p:ph type="title"/>
          </p:nvPr>
        </p:nvSpPr>
        <p:spPr>
          <a:xfrm>
            <a:off x="-959460" y="585377"/>
            <a:ext cx="5652490" cy="646331"/>
          </a:xfrm>
        </p:spPr>
        <p:txBody>
          <a:bodyPr vert="horz" lIns="68580" tIns="34290" rIns="68580" bIns="34290" rtlCol="0" anchor="b" anchorCtr="0">
            <a:noAutofit/>
          </a:bodyPr>
          <a:lstStyle/>
          <a:p>
            <a:r>
              <a:rPr lang="en-US" sz="4400" dirty="0">
                <a:latin typeface="Arial" panose="020B0604020202020204" pitchFamily="34" charset="0"/>
                <a:cs typeface="Arial" panose="020B0604020202020204" pitchFamily="34" charset="0"/>
              </a:rPr>
              <a:t>Partnerships</a:t>
            </a:r>
          </a:p>
        </p:txBody>
      </p:sp>
      <p:sp>
        <p:nvSpPr>
          <p:cNvPr id="4" name="Text Placeholder 3">
            <a:extLst>
              <a:ext uri="{FF2B5EF4-FFF2-40B4-BE49-F238E27FC236}">
                <a16:creationId xmlns:a16="http://schemas.microsoft.com/office/drawing/2014/main" id="{C14D0A29-46BC-AA42-A29E-46A0524C32BD}"/>
              </a:ext>
            </a:extLst>
          </p:cNvPr>
          <p:cNvSpPr>
            <a:spLocks noGrp="1"/>
          </p:cNvSpPr>
          <p:nvPr>
            <p:ph type="body" sz="half" idx="4294967295"/>
          </p:nvPr>
        </p:nvSpPr>
        <p:spPr>
          <a:xfrm>
            <a:off x="331563" y="2104231"/>
            <a:ext cx="3784600" cy="2649537"/>
          </a:xfrm>
        </p:spPr>
        <p:txBody>
          <a:bodyPr vert="horz" lIns="68580" tIns="34290" rIns="68580" bIns="34290" rtlCol="0" anchor="t" anchorCtr="0">
            <a:normAutofit fontScale="92500" lnSpcReduction="10000"/>
          </a:bodyPr>
          <a:lstStyle/>
          <a:p>
            <a:pPr indent="-171450">
              <a:buFont typeface="Arial" panose="020B0604020202020204" pitchFamily="34" charset="0"/>
              <a:buChar char="•"/>
            </a:pPr>
            <a:r>
              <a:rPr lang="en-US" sz="3600" dirty="0"/>
              <a:t>Families as Partners</a:t>
            </a:r>
          </a:p>
          <a:p>
            <a:pPr indent="-171450">
              <a:buFont typeface="Arial" panose="020B0604020202020204" pitchFamily="34" charset="0"/>
              <a:buChar char="•"/>
            </a:pPr>
            <a:endParaRPr lang="en-US" sz="3600" dirty="0"/>
          </a:p>
          <a:p>
            <a:pPr indent="-171450">
              <a:buFont typeface="Arial" panose="020B0604020202020204" pitchFamily="34" charset="0"/>
              <a:buChar char="•"/>
            </a:pPr>
            <a:r>
              <a:rPr lang="en-US" sz="3600" dirty="0"/>
              <a:t>Community Partners</a:t>
            </a:r>
          </a:p>
          <a:p>
            <a:pPr indent="-171450">
              <a:buFont typeface="Arial" panose="020B0604020202020204" pitchFamily="34" charset="0"/>
              <a:buChar char="•"/>
            </a:pPr>
            <a:endParaRPr lang="en-US" sz="1500" dirty="0"/>
          </a:p>
        </p:txBody>
      </p:sp>
      <p:pic>
        <p:nvPicPr>
          <p:cNvPr id="6" name="Picture 5">
            <a:extLst>
              <a:ext uri="{FF2B5EF4-FFF2-40B4-BE49-F238E27FC236}">
                <a16:creationId xmlns:a16="http://schemas.microsoft.com/office/drawing/2014/main" id="{DB82B6FA-8534-4607-B2E9-54D3411B87F7}"/>
              </a:ext>
            </a:extLst>
          </p:cNvPr>
          <p:cNvPicPr>
            <a:picLocks noChangeAspect="1"/>
          </p:cNvPicPr>
          <p:nvPr/>
        </p:nvPicPr>
        <p:blipFill>
          <a:blip r:embed="rId3"/>
          <a:stretch>
            <a:fillRect/>
          </a:stretch>
        </p:blipFill>
        <p:spPr>
          <a:xfrm>
            <a:off x="3821374" y="172412"/>
            <a:ext cx="5322626" cy="6100211"/>
          </a:xfrm>
          <a:prstGeom prst="rect">
            <a:avLst/>
          </a:prstGeom>
        </p:spPr>
      </p:pic>
    </p:spTree>
    <p:extLst>
      <p:ext uri="{BB962C8B-B14F-4D97-AF65-F5344CB8AC3E}">
        <p14:creationId xmlns:p14="http://schemas.microsoft.com/office/powerpoint/2010/main" val="1372647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39B444-4CF4-4161-A7C4-50C56BA142AB}"/>
              </a:ext>
            </a:extLst>
          </p:cNvPr>
          <p:cNvPicPr>
            <a:picLocks noChangeAspect="1"/>
          </p:cNvPicPr>
          <p:nvPr/>
        </p:nvPicPr>
        <p:blipFill rotWithShape="1">
          <a:blip r:embed="rId3"/>
          <a:srcRect l="4887" t="2767"/>
          <a:stretch/>
        </p:blipFill>
        <p:spPr>
          <a:xfrm>
            <a:off x="3543300" y="87313"/>
            <a:ext cx="5600700" cy="6216317"/>
          </a:xfrm>
          <a:prstGeom prst="rect">
            <a:avLst/>
          </a:prstGeom>
        </p:spPr>
      </p:pic>
      <p:sp>
        <p:nvSpPr>
          <p:cNvPr id="2" name="Title 1">
            <a:extLst>
              <a:ext uri="{FF2B5EF4-FFF2-40B4-BE49-F238E27FC236}">
                <a16:creationId xmlns:a16="http://schemas.microsoft.com/office/drawing/2014/main" id="{0D515EC8-41B2-F345-AD40-6E98BC8EA805}"/>
              </a:ext>
            </a:extLst>
          </p:cNvPr>
          <p:cNvSpPr>
            <a:spLocks noGrp="1"/>
          </p:cNvSpPr>
          <p:nvPr>
            <p:ph type="title"/>
          </p:nvPr>
        </p:nvSpPr>
        <p:spPr>
          <a:xfrm>
            <a:off x="314326" y="742951"/>
            <a:ext cx="2850356" cy="4962524"/>
          </a:xfrm>
        </p:spPr>
        <p:txBody>
          <a:bodyPr vert="horz" lIns="91440" tIns="45720" rIns="91440" bIns="45720" rtlCol="0" anchor="ctr">
            <a:normAutofit/>
          </a:bodyPr>
          <a:lstStyle/>
          <a:p>
            <a:pPr defTabSz="914400">
              <a:lnSpc>
                <a:spcPct val="90000"/>
              </a:lnSpc>
            </a:pPr>
            <a:r>
              <a:rPr lang="en-US" sz="3900" kern="1200" dirty="0">
                <a:latin typeface="Arial" panose="020B0604020202020204" pitchFamily="34" charset="0"/>
                <a:cs typeface="Arial" panose="020B0604020202020204" pitchFamily="34" charset="0"/>
              </a:rPr>
              <a:t>Ohio’s Whole Child Framework</a:t>
            </a:r>
          </a:p>
        </p:txBody>
      </p:sp>
    </p:spTree>
    <p:extLst>
      <p:ext uri="{BB962C8B-B14F-4D97-AF65-F5344CB8AC3E}">
        <p14:creationId xmlns:p14="http://schemas.microsoft.com/office/powerpoint/2010/main" val="174852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view of a road&#10;&#10;Description automatically generated">
            <a:extLst>
              <a:ext uri="{FF2B5EF4-FFF2-40B4-BE49-F238E27FC236}">
                <a16:creationId xmlns:a16="http://schemas.microsoft.com/office/drawing/2014/main" id="{91CA8B6B-1C44-438E-A5AC-FBB24B08FD1B}"/>
              </a:ext>
            </a:extLst>
          </p:cNvPr>
          <p:cNvPicPr>
            <a:picLocks noGrp="1" noChangeAspect="1"/>
          </p:cNvPicPr>
          <p:nvPr>
            <p:ph idx="1"/>
          </p:nvPr>
        </p:nvPicPr>
        <p:blipFill>
          <a:blip r:embed="rId3">
            <a:alphaModFix amt="35000"/>
            <a:extLst>
              <a:ext uri="{837473B0-CC2E-450A-ABE3-18F120FF3D39}">
                <a1611:picAttrSrcUrl xmlns:a1611="http://schemas.microsoft.com/office/drawing/2016/11/main" r:id="rId4"/>
              </a:ext>
            </a:extLst>
          </a:blip>
          <a:stretch>
            <a:fillRect/>
          </a:stretch>
        </p:blipFill>
        <p:spPr>
          <a:xfrm>
            <a:off x="0" y="16329"/>
            <a:ext cx="9144000" cy="6286500"/>
          </a:xfrm>
        </p:spPr>
      </p:pic>
      <p:sp>
        <p:nvSpPr>
          <p:cNvPr id="2" name="Title 1">
            <a:extLst>
              <a:ext uri="{FF2B5EF4-FFF2-40B4-BE49-F238E27FC236}">
                <a16:creationId xmlns:a16="http://schemas.microsoft.com/office/drawing/2014/main" id="{BE0297CC-70E3-2A42-81E3-57FE689455CE}"/>
              </a:ext>
            </a:extLst>
          </p:cNvPr>
          <p:cNvSpPr>
            <a:spLocks noGrp="1"/>
          </p:cNvSpPr>
          <p:nvPr>
            <p:ph type="title"/>
          </p:nvPr>
        </p:nvSpPr>
        <p:spPr>
          <a:xfrm>
            <a:off x="457200" y="2385431"/>
            <a:ext cx="8229600" cy="646331"/>
          </a:xfrm>
        </p:spPr>
        <p:txBody>
          <a:bodyPr/>
          <a:lstStyle/>
          <a:p>
            <a:r>
              <a:rPr lang="en-US"/>
              <a:t>Implementation and Next Steps</a:t>
            </a:r>
          </a:p>
        </p:txBody>
      </p:sp>
    </p:spTree>
    <p:extLst>
      <p:ext uri="{BB962C8B-B14F-4D97-AF65-F5344CB8AC3E}">
        <p14:creationId xmlns:p14="http://schemas.microsoft.com/office/powerpoint/2010/main" val="3419775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15A033A-DF57-4CB0-A4BB-42D89F26AC78}"/>
              </a:ext>
            </a:extLst>
          </p:cNvPr>
          <p:cNvGrpSpPr/>
          <p:nvPr/>
        </p:nvGrpSpPr>
        <p:grpSpPr>
          <a:xfrm>
            <a:off x="-2" y="172693"/>
            <a:ext cx="9130978" cy="1540704"/>
            <a:chOff x="-5371145" y="-1143027"/>
            <a:chExt cx="9130978" cy="1540704"/>
          </a:xfrm>
        </p:grpSpPr>
        <p:sp>
          <p:nvSpPr>
            <p:cNvPr id="5" name="Rectangle 4">
              <a:extLst>
                <a:ext uri="{FF2B5EF4-FFF2-40B4-BE49-F238E27FC236}">
                  <a16:creationId xmlns:a16="http://schemas.microsoft.com/office/drawing/2014/main" id="{9BE3EADF-339A-447A-B4C4-516D472EBBA5}"/>
                </a:ext>
              </a:extLst>
            </p:cNvPr>
            <p:cNvSpPr/>
            <p:nvPr/>
          </p:nvSpPr>
          <p:spPr>
            <a:xfrm>
              <a:off x="-5371145" y="-1143027"/>
              <a:ext cx="9130978" cy="15407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454BC439-2999-409E-890C-82D96D1EFEB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066342" y="-1040991"/>
              <a:ext cx="942711" cy="1054970"/>
            </a:xfrm>
            <a:prstGeom prst="rect">
              <a:avLst/>
            </a:prstGeom>
          </p:spPr>
        </p:pic>
        <p:pic>
          <p:nvPicPr>
            <p:cNvPr id="7" name="Picture 6">
              <a:extLst>
                <a:ext uri="{FF2B5EF4-FFF2-40B4-BE49-F238E27FC236}">
                  <a16:creationId xmlns:a16="http://schemas.microsoft.com/office/drawing/2014/main" id="{4857FDFD-0198-412F-A1A5-620542694D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7564" y="-850331"/>
              <a:ext cx="828603" cy="673649"/>
            </a:xfrm>
            <a:prstGeom prst="rect">
              <a:avLst/>
            </a:prstGeom>
          </p:spPr>
        </p:pic>
        <p:pic>
          <p:nvPicPr>
            <p:cNvPr id="8" name="Picture 7" descr="facebook-logo.jpg">
              <a:extLst>
                <a:ext uri="{FF2B5EF4-FFF2-40B4-BE49-F238E27FC236}">
                  <a16:creationId xmlns:a16="http://schemas.microsoft.com/office/drawing/2014/main" id="{861CA4EC-7FE1-44FB-94E7-A4E4DC723EDB}"/>
                </a:ext>
              </a:extLst>
            </p:cNvPr>
            <p:cNvPicPr>
              <a:picLocks noChangeAspect="1"/>
            </p:cNvPicPr>
            <p:nvPr/>
          </p:nvPicPr>
          <p:blipFill>
            <a:blip r:embed="rId4"/>
            <a:stretch>
              <a:fillRect/>
            </a:stretch>
          </p:blipFill>
          <p:spPr>
            <a:xfrm>
              <a:off x="363981" y="-820622"/>
              <a:ext cx="1403066" cy="556550"/>
            </a:xfrm>
            <a:prstGeom prst="rect">
              <a:avLst/>
            </a:prstGeom>
          </p:spPr>
        </p:pic>
        <p:pic>
          <p:nvPicPr>
            <p:cNvPr id="9" name="Picture 8">
              <a:extLst>
                <a:ext uri="{FF2B5EF4-FFF2-40B4-BE49-F238E27FC236}">
                  <a16:creationId xmlns:a16="http://schemas.microsoft.com/office/drawing/2014/main" id="{8CE3C9D2-DC1C-4B71-96B3-F50780112B01}"/>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351320" y="-1100718"/>
              <a:ext cx="1104419" cy="1263911"/>
            </a:xfrm>
            <a:prstGeom prst="rect">
              <a:avLst/>
            </a:prstGeom>
          </p:spPr>
        </p:pic>
        <p:pic>
          <p:nvPicPr>
            <p:cNvPr id="10" name="Picture 9">
              <a:extLst>
                <a:ext uri="{FF2B5EF4-FFF2-40B4-BE49-F238E27FC236}">
                  <a16:creationId xmlns:a16="http://schemas.microsoft.com/office/drawing/2014/main" id="{FF2F8B8B-81AA-448A-8C30-069C1BD5B99A}"/>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417258" y="-1056915"/>
              <a:ext cx="1104419" cy="1011902"/>
            </a:xfrm>
            <a:prstGeom prst="rect">
              <a:avLst/>
            </a:prstGeom>
          </p:spPr>
        </p:pic>
      </p:grpSp>
      <p:sp>
        <p:nvSpPr>
          <p:cNvPr id="11" name="Rectangle 10">
            <a:extLst>
              <a:ext uri="{FF2B5EF4-FFF2-40B4-BE49-F238E27FC236}">
                <a16:creationId xmlns:a16="http://schemas.microsoft.com/office/drawing/2014/main" id="{02A5A20E-88E0-4DE6-B162-B8F755D7D734}"/>
              </a:ext>
            </a:extLst>
          </p:cNvPr>
          <p:cNvSpPr/>
          <p:nvPr/>
        </p:nvSpPr>
        <p:spPr>
          <a:xfrm>
            <a:off x="-32786" y="1272017"/>
            <a:ext cx="9130979" cy="923330"/>
          </a:xfrm>
          <a:prstGeom prst="rect">
            <a:avLst/>
          </a:prstGeom>
          <a:noFill/>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525051"/>
                </a:solidFill>
                <a:effectLst>
                  <a:outerShdw blurRad="38100" dist="38100" dir="2700000" algn="tl">
                    <a:srgbClr val="000000">
                      <a:alpha val="43137"/>
                    </a:srgbClr>
                  </a:outerShdw>
                </a:effectLst>
                <a:uLnTx/>
                <a:uFillTx/>
                <a:latin typeface="Arial"/>
                <a:ea typeface="+mn-ea"/>
                <a:cs typeface="Arial"/>
              </a:rPr>
              <a:t>@OHEducation</a:t>
            </a:r>
          </a:p>
        </p:txBody>
      </p:sp>
      <p:grpSp>
        <p:nvGrpSpPr>
          <p:cNvPr id="12" name="Group 11">
            <a:extLst>
              <a:ext uri="{FF2B5EF4-FFF2-40B4-BE49-F238E27FC236}">
                <a16:creationId xmlns:a16="http://schemas.microsoft.com/office/drawing/2014/main" id="{7577C375-D020-4A17-A175-84AB325F1A3A}"/>
              </a:ext>
            </a:extLst>
          </p:cNvPr>
          <p:cNvGrpSpPr/>
          <p:nvPr/>
        </p:nvGrpSpPr>
        <p:grpSpPr>
          <a:xfrm>
            <a:off x="0" y="1964647"/>
            <a:ext cx="9144000" cy="4887796"/>
            <a:chOff x="0" y="1964647"/>
            <a:chExt cx="9144000" cy="4887796"/>
          </a:xfrm>
        </p:grpSpPr>
        <p:pic>
          <p:nvPicPr>
            <p:cNvPr id="13" name="Picture 12">
              <a:extLst>
                <a:ext uri="{FF2B5EF4-FFF2-40B4-BE49-F238E27FC236}">
                  <a16:creationId xmlns:a16="http://schemas.microsoft.com/office/drawing/2014/main" id="{0E5DC2B3-3F3B-475A-97CD-296B35BAC24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0" y="2315919"/>
              <a:ext cx="9144000" cy="4536524"/>
            </a:xfrm>
            <a:prstGeom prst="rect">
              <a:avLst/>
            </a:prstGeom>
          </p:spPr>
        </p:pic>
        <p:sp>
          <p:nvSpPr>
            <p:cNvPr id="14" name="Oval 13">
              <a:extLst>
                <a:ext uri="{FF2B5EF4-FFF2-40B4-BE49-F238E27FC236}">
                  <a16:creationId xmlns:a16="http://schemas.microsoft.com/office/drawing/2014/main" id="{6B652E12-137D-4A7A-826E-3714A7C9DBE1}"/>
                </a:ext>
              </a:extLst>
            </p:cNvPr>
            <p:cNvSpPr/>
            <p:nvPr/>
          </p:nvSpPr>
          <p:spPr>
            <a:xfrm>
              <a:off x="3065157" y="1964647"/>
              <a:ext cx="257163" cy="43771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Oval 14">
              <a:extLst>
                <a:ext uri="{FF2B5EF4-FFF2-40B4-BE49-F238E27FC236}">
                  <a16:creationId xmlns:a16="http://schemas.microsoft.com/office/drawing/2014/main" id="{53160EB1-0E20-4234-B334-633DC97FCE74}"/>
                </a:ext>
              </a:extLst>
            </p:cNvPr>
            <p:cNvSpPr/>
            <p:nvPr/>
          </p:nvSpPr>
          <p:spPr>
            <a:xfrm>
              <a:off x="7378077" y="1997625"/>
              <a:ext cx="257163" cy="43771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Oval 15">
              <a:extLst>
                <a:ext uri="{FF2B5EF4-FFF2-40B4-BE49-F238E27FC236}">
                  <a16:creationId xmlns:a16="http://schemas.microsoft.com/office/drawing/2014/main" id="{66457022-7A20-4007-B455-8204BE9566D6}"/>
                </a:ext>
              </a:extLst>
            </p:cNvPr>
            <p:cNvSpPr/>
            <p:nvPr/>
          </p:nvSpPr>
          <p:spPr>
            <a:xfrm>
              <a:off x="1691641" y="2094588"/>
              <a:ext cx="483954" cy="43771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Oval 16">
              <a:extLst>
                <a:ext uri="{FF2B5EF4-FFF2-40B4-BE49-F238E27FC236}">
                  <a16:creationId xmlns:a16="http://schemas.microsoft.com/office/drawing/2014/main" id="{B63857C6-35C8-422C-BD7F-9560DC0DA36F}"/>
                </a:ext>
              </a:extLst>
            </p:cNvPr>
            <p:cNvSpPr/>
            <p:nvPr/>
          </p:nvSpPr>
          <p:spPr>
            <a:xfrm>
              <a:off x="5979794" y="2142772"/>
              <a:ext cx="483954" cy="43771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399750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E42565C-E3CC-4EF0-8093-88FCC788A3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3999" cy="51430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2F429C4-ABC9-46FC-818A-B5429CDE4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52744" y="3384205"/>
            <a:ext cx="2400300"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CEF98E4-3709-4952-8F42-2305CCE34F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780857" y="1637603"/>
            <a:ext cx="5143502" cy="358278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F10BCCF5-D685-47FF-B675-647EAEB72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0936" y="1500590"/>
            <a:ext cx="6020510" cy="390669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BC27248-76B8-46F5-9178-C3FDF5F5DA04}"/>
              </a:ext>
            </a:extLst>
          </p:cNvPr>
          <p:cNvSpPr>
            <a:spLocks noGrp="1"/>
          </p:cNvSpPr>
          <p:nvPr>
            <p:ph type="title"/>
          </p:nvPr>
        </p:nvSpPr>
        <p:spPr>
          <a:xfrm>
            <a:off x="659716" y="1960764"/>
            <a:ext cx="5331683" cy="3012466"/>
          </a:xfrm>
        </p:spPr>
        <p:txBody>
          <a:bodyPr vert="horz" lIns="68580" tIns="34290" rIns="68580" bIns="34290" rtlCol="0" anchor="ctr">
            <a:normAutofit/>
          </a:bodyPr>
          <a:lstStyle/>
          <a:p>
            <a:r>
              <a:rPr lang="en-US" sz="4950" b="1" kern="1200">
                <a:solidFill>
                  <a:schemeClr val="tx1"/>
                </a:solidFill>
                <a:latin typeface="+mj-lt"/>
                <a:ea typeface="+mj-ea"/>
                <a:cs typeface="+mj-cs"/>
              </a:rPr>
              <a:t>Transitions and Learning Supports in a Pandemic Context</a:t>
            </a:r>
            <a:br>
              <a:rPr lang="en-US" sz="4950" kern="1200">
                <a:solidFill>
                  <a:schemeClr val="tx1"/>
                </a:solidFill>
                <a:latin typeface="+mj-lt"/>
                <a:ea typeface="+mj-ea"/>
                <a:cs typeface="+mj-cs"/>
              </a:rPr>
            </a:br>
            <a:endParaRPr lang="en-US" sz="4950" kern="1200">
              <a:solidFill>
                <a:schemeClr val="tx1"/>
              </a:solidFill>
              <a:latin typeface="+mj-lt"/>
              <a:ea typeface="+mj-ea"/>
              <a:cs typeface="+mj-cs"/>
            </a:endParaRPr>
          </a:p>
        </p:txBody>
      </p:sp>
      <p:sp>
        <p:nvSpPr>
          <p:cNvPr id="3" name="Text Placeholder 2">
            <a:extLst>
              <a:ext uri="{FF2B5EF4-FFF2-40B4-BE49-F238E27FC236}">
                <a16:creationId xmlns:a16="http://schemas.microsoft.com/office/drawing/2014/main" id="{7A9831D6-CD90-43F7-AE74-F0536CDD7348}"/>
              </a:ext>
            </a:extLst>
          </p:cNvPr>
          <p:cNvSpPr>
            <a:spLocks noGrp="1"/>
          </p:cNvSpPr>
          <p:nvPr>
            <p:ph type="body" idx="1"/>
          </p:nvPr>
        </p:nvSpPr>
        <p:spPr>
          <a:xfrm>
            <a:off x="6602384" y="1278356"/>
            <a:ext cx="2250680" cy="4235115"/>
          </a:xfrm>
        </p:spPr>
        <p:txBody>
          <a:bodyPr vert="horz" lIns="68580" tIns="34290" rIns="68580" bIns="34290" rtlCol="0" anchor="ctr">
            <a:normAutofit/>
          </a:bodyPr>
          <a:lstStyle/>
          <a:p>
            <a:r>
              <a:rPr lang="en-US" sz="1350" b="1" kern="1200" dirty="0">
                <a:solidFill>
                  <a:schemeClr val="tx1"/>
                </a:solidFill>
                <a:latin typeface="+mn-lt"/>
                <a:ea typeface="+mn-ea"/>
                <a:cs typeface="+mn-cs"/>
              </a:rPr>
              <a:t>Panelists:</a:t>
            </a:r>
            <a:endParaRPr lang="en-US" sz="1350" kern="1200" dirty="0">
              <a:solidFill>
                <a:schemeClr val="tx1"/>
              </a:solidFill>
              <a:latin typeface="+mn-lt"/>
              <a:ea typeface="+mn-ea"/>
              <a:cs typeface="+mn-cs"/>
            </a:endParaRPr>
          </a:p>
          <a:p>
            <a:r>
              <a:rPr lang="en-US" sz="1350" b="1" kern="1200" dirty="0">
                <a:solidFill>
                  <a:schemeClr val="tx1"/>
                </a:solidFill>
                <a:latin typeface="+mn-lt"/>
                <a:ea typeface="+mn-ea"/>
                <a:cs typeface="+mn-cs"/>
              </a:rPr>
              <a:t>Andrea </a:t>
            </a:r>
            <a:r>
              <a:rPr lang="en-US" sz="1350" b="1" kern="1200" dirty="0" err="1">
                <a:solidFill>
                  <a:schemeClr val="tx1"/>
                </a:solidFill>
                <a:latin typeface="+mn-lt"/>
                <a:ea typeface="+mn-ea"/>
                <a:cs typeface="+mn-cs"/>
              </a:rPr>
              <a:t>Brinnel</a:t>
            </a:r>
            <a:r>
              <a:rPr lang="en-US" sz="1350" b="1" kern="1200" dirty="0">
                <a:solidFill>
                  <a:schemeClr val="tx1"/>
                </a:solidFill>
                <a:latin typeface="+mn-lt"/>
                <a:ea typeface="+mn-ea"/>
                <a:cs typeface="+mn-cs"/>
              </a:rPr>
              <a:t>, </a:t>
            </a:r>
            <a:r>
              <a:rPr lang="en-US" sz="1350" kern="1200" dirty="0">
                <a:solidFill>
                  <a:schemeClr val="tx1"/>
                </a:solidFill>
                <a:latin typeface="+mn-lt"/>
                <a:ea typeface="+mn-ea"/>
                <a:cs typeface="+mn-cs"/>
              </a:rPr>
              <a:t>IDEA Part 619 Part B Manager, Connecticut State Department of Education</a:t>
            </a:r>
          </a:p>
          <a:p>
            <a:r>
              <a:rPr lang="en-US" sz="1350" b="1" kern="1200" dirty="0">
                <a:solidFill>
                  <a:schemeClr val="tx1"/>
                </a:solidFill>
                <a:latin typeface="+mn-lt"/>
                <a:ea typeface="+mn-ea"/>
                <a:cs typeface="+mn-cs"/>
              </a:rPr>
              <a:t>Jane Walsh, </a:t>
            </a:r>
            <a:r>
              <a:rPr lang="en-US" sz="1350" kern="1200" dirty="0">
                <a:solidFill>
                  <a:schemeClr val="tx1"/>
                </a:solidFill>
                <a:latin typeface="+mn-lt"/>
                <a:ea typeface="+mn-ea"/>
                <a:cs typeface="+mn-cs"/>
              </a:rPr>
              <a:t>Early Education Department, Denver Public Schools (CO)</a:t>
            </a:r>
          </a:p>
          <a:p>
            <a:r>
              <a:rPr lang="en-US" sz="1350" b="1" dirty="0">
                <a:solidFill>
                  <a:schemeClr val="tx1"/>
                </a:solidFill>
              </a:rPr>
              <a:t>Lauren </a:t>
            </a:r>
            <a:r>
              <a:rPr lang="en-US" sz="1350" b="1" dirty="0" err="1">
                <a:solidFill>
                  <a:schemeClr val="tx1"/>
                </a:solidFill>
              </a:rPr>
              <a:t>Zbyszinski</a:t>
            </a:r>
            <a:r>
              <a:rPr lang="en-US" sz="1350" b="1" dirty="0">
                <a:solidFill>
                  <a:schemeClr val="tx1"/>
                </a:solidFill>
              </a:rPr>
              <a:t>, </a:t>
            </a:r>
            <a:r>
              <a:rPr lang="en-US" sz="1350" dirty="0">
                <a:solidFill>
                  <a:schemeClr val="tx1"/>
                </a:solidFill>
              </a:rPr>
              <a:t>Inter-agency Deputy Director of Early Childhood, Texas Education Agency</a:t>
            </a:r>
          </a:p>
          <a:p>
            <a:endParaRPr lang="en-US" sz="1350" kern="1200" dirty="0">
              <a:solidFill>
                <a:schemeClr val="tx1"/>
              </a:solidFill>
              <a:latin typeface="+mn-lt"/>
              <a:ea typeface="+mn-ea"/>
              <a:cs typeface="+mn-cs"/>
            </a:endParaRPr>
          </a:p>
          <a:p>
            <a:r>
              <a:rPr lang="en-US" sz="1350" b="1" kern="1200">
                <a:solidFill>
                  <a:schemeClr val="tx1"/>
                </a:solidFill>
                <a:latin typeface="+mn-lt"/>
                <a:ea typeface="+mn-ea"/>
                <a:cs typeface="+mn-cs"/>
              </a:rPr>
              <a:t>Moderator:</a:t>
            </a:r>
          </a:p>
          <a:p>
            <a:r>
              <a:rPr lang="en-US" sz="1350" b="1" kern="1200">
                <a:solidFill>
                  <a:schemeClr val="tx1"/>
                </a:solidFill>
                <a:latin typeface="+mn-lt"/>
                <a:ea typeface="+mn-ea"/>
                <a:cs typeface="+mn-cs"/>
              </a:rPr>
              <a:t>Kristie </a:t>
            </a:r>
            <a:r>
              <a:rPr lang="en-US" sz="1350" b="1" kern="1200" dirty="0">
                <a:solidFill>
                  <a:schemeClr val="tx1"/>
                </a:solidFill>
                <a:latin typeface="+mn-lt"/>
                <a:ea typeface="+mn-ea"/>
                <a:cs typeface="+mn-cs"/>
              </a:rPr>
              <a:t>Kauerz, </a:t>
            </a:r>
            <a:r>
              <a:rPr lang="en-US" sz="1350" kern="1200" dirty="0">
                <a:solidFill>
                  <a:schemeClr val="tx1"/>
                </a:solidFill>
                <a:latin typeface="+mn-lt"/>
                <a:ea typeface="+mn-ea"/>
                <a:cs typeface="+mn-cs"/>
              </a:rPr>
              <a:t>Director, National P-3 Center, University of Colorado Denver</a:t>
            </a:r>
          </a:p>
          <a:p>
            <a:endParaRPr lang="en-US" sz="900" kern="1200" dirty="0">
              <a:solidFill>
                <a:schemeClr val="tx1"/>
              </a:solidFill>
              <a:latin typeface="+mn-lt"/>
              <a:ea typeface="+mn-ea"/>
              <a:cs typeface="+mn-cs"/>
            </a:endParaRPr>
          </a:p>
        </p:txBody>
      </p:sp>
      <p:sp>
        <p:nvSpPr>
          <p:cNvPr id="16" name="Rectangle 15">
            <a:extLst>
              <a:ext uri="{FF2B5EF4-FFF2-40B4-BE49-F238E27FC236}">
                <a16:creationId xmlns:a16="http://schemas.microsoft.com/office/drawing/2014/main" id="{B0EE8A42-107A-4D4C-8D56-BBAE95C7F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43007" y="3381844"/>
            <a:ext cx="2400300"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08D686D9-DBE0-49C4-8FC3-8CC733C66088}"/>
              </a:ext>
            </a:extLst>
          </p:cNvPr>
          <p:cNvSpPr/>
          <p:nvPr/>
        </p:nvSpPr>
        <p:spPr>
          <a:xfrm>
            <a:off x="659716" y="1592177"/>
            <a:ext cx="788918" cy="507831"/>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prstClr val="black"/>
                </a:solidFill>
                <a:effectLst/>
                <a:uLnTx/>
                <a:uFillTx/>
                <a:latin typeface="Calibri" panose="020F0502020204030204"/>
                <a:ea typeface="+mn-ea"/>
                <a:cs typeface="+mn-cs"/>
              </a:rPr>
              <a:t>Session 2</a:t>
            </a:r>
          </a:p>
        </p:txBody>
      </p:sp>
    </p:spTree>
    <p:extLst>
      <p:ext uri="{BB962C8B-B14F-4D97-AF65-F5344CB8AC3E}">
        <p14:creationId xmlns:p14="http://schemas.microsoft.com/office/powerpoint/2010/main" val="3262598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04528" y="1012303"/>
            <a:ext cx="6534945" cy="1422917"/>
          </a:xfrm>
          <a:prstGeom prst="rect">
            <a:avLst/>
          </a:prstGeom>
          <a:solidFill>
            <a:srgbClr val="002D73">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000090"/>
              </a:solidFill>
              <a:latin typeface="Calibri"/>
            </a:endParaRPr>
          </a:p>
        </p:txBody>
      </p:sp>
      <p:cxnSp>
        <p:nvCxnSpPr>
          <p:cNvPr id="5" name="Straight Connector 4"/>
          <p:cNvCxnSpPr/>
          <p:nvPr/>
        </p:nvCxnSpPr>
        <p:spPr>
          <a:xfrm>
            <a:off x="1304528" y="2435219"/>
            <a:ext cx="6534945" cy="0"/>
          </a:xfrm>
          <a:prstGeom prst="line">
            <a:avLst/>
          </a:prstGeom>
          <a:ln w="57150" cmpd="sng">
            <a:solidFill>
              <a:srgbClr val="002D73"/>
            </a:solidFill>
          </a:ln>
          <a:effectLst/>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1304528" y="1012304"/>
            <a:ext cx="6534945" cy="4843547"/>
          </a:xfrm>
          <a:prstGeom prst="rect">
            <a:avLst/>
          </a:prstGeom>
          <a:noFill/>
          <a:ln>
            <a:solidFill>
              <a:srgbClr val="002D7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n w="12700" cmpd="sng">
                <a:solidFill>
                  <a:srgbClr val="000090"/>
                </a:solidFill>
              </a:ln>
              <a:solidFill>
                <a:prstClr val="white"/>
              </a:solidFill>
              <a:latin typeface="Calibri"/>
            </a:endParaRPr>
          </a:p>
        </p:txBody>
      </p:sp>
      <p:sp>
        <p:nvSpPr>
          <p:cNvPr id="8" name="Title 1"/>
          <p:cNvSpPr txBox="1">
            <a:spLocks/>
          </p:cNvSpPr>
          <p:nvPr/>
        </p:nvSpPr>
        <p:spPr>
          <a:xfrm>
            <a:off x="2197940" y="2038942"/>
            <a:ext cx="4753796" cy="24878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350" spc="75" dirty="0">
                <a:solidFill>
                  <a:srgbClr val="002D73"/>
                </a:solidFill>
                <a:latin typeface="Times New Roman"/>
                <a:cs typeface="Times New Roman"/>
              </a:rPr>
              <a:t>CONNECTICUT STATE DEPARTMENT OF EDUCATION </a:t>
            </a:r>
            <a:br>
              <a:rPr lang="en-US" sz="1350" dirty="0">
                <a:solidFill>
                  <a:srgbClr val="002D73"/>
                </a:solidFill>
                <a:latin typeface="Times New Roman"/>
                <a:cs typeface="Times New Roman"/>
              </a:rPr>
            </a:br>
            <a:endParaRPr lang="en-US" sz="1350" b="1" dirty="0">
              <a:solidFill>
                <a:srgbClr val="002D73"/>
              </a:solidFill>
              <a:latin typeface="Times New Roman"/>
              <a:cs typeface="Times New Roman"/>
            </a:endParaRPr>
          </a:p>
        </p:txBody>
      </p:sp>
      <p:pic>
        <p:nvPicPr>
          <p:cNvPr id="9" name="Picture 8" descr="CSDElogo_informal_blu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5539" y="1191485"/>
            <a:ext cx="1013513" cy="769093"/>
          </a:xfrm>
          <a:prstGeom prst="rect">
            <a:avLst/>
          </a:prstGeom>
        </p:spPr>
      </p:pic>
      <p:sp>
        <p:nvSpPr>
          <p:cNvPr id="10" name="Title 9"/>
          <p:cNvSpPr>
            <a:spLocks noGrp="1"/>
          </p:cNvSpPr>
          <p:nvPr>
            <p:ph type="ctrTitle"/>
          </p:nvPr>
        </p:nvSpPr>
        <p:spPr>
          <a:xfrm>
            <a:off x="1587644" y="2514601"/>
            <a:ext cx="5829300" cy="1102519"/>
          </a:xfrm>
        </p:spPr>
        <p:txBody>
          <a:bodyPr>
            <a:normAutofit/>
          </a:bodyPr>
          <a:lstStyle/>
          <a:p>
            <a:pPr>
              <a:spcBef>
                <a:spcPct val="50000"/>
              </a:spcBef>
            </a:pPr>
            <a:r>
              <a:rPr lang="en-US" altLang="en-US" sz="2700" dirty="0"/>
              <a:t>Transitions During COVID-19</a:t>
            </a:r>
            <a:endParaRPr lang="en-US" altLang="en-US" sz="2100" dirty="0"/>
          </a:p>
        </p:txBody>
      </p:sp>
      <p:sp>
        <p:nvSpPr>
          <p:cNvPr id="11" name="Subtitle 10"/>
          <p:cNvSpPr>
            <a:spLocks noGrp="1"/>
          </p:cNvSpPr>
          <p:nvPr>
            <p:ph type="subTitle" idx="1"/>
          </p:nvPr>
        </p:nvSpPr>
        <p:spPr>
          <a:xfrm>
            <a:off x="1771650" y="4418588"/>
            <a:ext cx="5600700" cy="2171700"/>
          </a:xfrm>
        </p:spPr>
        <p:txBody>
          <a:bodyPr>
            <a:normAutofit/>
          </a:bodyPr>
          <a:lstStyle/>
          <a:p>
            <a:pPr>
              <a:spcBef>
                <a:spcPct val="0"/>
              </a:spcBef>
              <a:defRPr/>
            </a:pPr>
            <a:r>
              <a:rPr lang="en-US" altLang="en-US" sz="1500" dirty="0">
                <a:solidFill>
                  <a:schemeClr val="tx1"/>
                </a:solidFill>
              </a:rPr>
              <a:t>Andrea Brinnel, Ed.D.</a:t>
            </a:r>
          </a:p>
          <a:p>
            <a:pPr>
              <a:spcBef>
                <a:spcPct val="0"/>
              </a:spcBef>
              <a:defRPr/>
            </a:pPr>
            <a:r>
              <a:rPr lang="en-US" altLang="en-US" sz="1500" dirty="0">
                <a:solidFill>
                  <a:schemeClr val="tx1"/>
                </a:solidFill>
              </a:rPr>
              <a:t>619 Part C Manager, Early Childhood Specialist</a:t>
            </a:r>
          </a:p>
          <a:p>
            <a:pPr>
              <a:spcBef>
                <a:spcPct val="0"/>
              </a:spcBef>
              <a:defRPr/>
            </a:pPr>
            <a:r>
              <a:rPr lang="en-US" altLang="en-US" sz="1500" dirty="0">
                <a:solidFill>
                  <a:schemeClr val="tx1"/>
                </a:solidFill>
              </a:rPr>
              <a:t>CT State Department of Education</a:t>
            </a:r>
          </a:p>
          <a:p>
            <a:pPr>
              <a:spcBef>
                <a:spcPct val="0"/>
              </a:spcBef>
              <a:defRPr/>
            </a:pPr>
            <a:r>
              <a:rPr lang="en-US" altLang="en-US" sz="1500" dirty="0">
                <a:hlinkClick r:id="rId4"/>
              </a:rPr>
              <a:t>andrea.Brinnel@ct.gov</a:t>
            </a:r>
            <a:endParaRPr lang="en-US" altLang="en-US" sz="1500" dirty="0"/>
          </a:p>
          <a:p>
            <a:pPr>
              <a:spcBef>
                <a:spcPct val="0"/>
              </a:spcBef>
              <a:defRPr/>
            </a:pPr>
            <a:r>
              <a:rPr lang="en-US" altLang="en-US" sz="1500" dirty="0"/>
              <a:t> </a:t>
            </a:r>
            <a:r>
              <a:rPr lang="en-US" altLang="en-US" sz="1500" dirty="0">
                <a:solidFill>
                  <a:schemeClr val="tx1"/>
                </a:solidFill>
              </a:rPr>
              <a:t>860-713-6941</a:t>
            </a:r>
          </a:p>
          <a:p>
            <a:endParaRPr lang="en-US" altLang="en-US" sz="2700" dirty="0"/>
          </a:p>
          <a:p>
            <a:endParaRPr lang="en-US" altLang="en-US" sz="2700" dirty="0"/>
          </a:p>
          <a:p>
            <a:endParaRPr lang="en-US" altLang="en-US" sz="2700" dirty="0"/>
          </a:p>
          <a:p>
            <a:endParaRPr lang="en-US" altLang="en-US" sz="3000" dirty="0"/>
          </a:p>
          <a:p>
            <a:endParaRPr lang="en-US" altLang="en-US" sz="3000" dirty="0"/>
          </a:p>
          <a:p>
            <a:endParaRPr lang="en-US" dirty="0"/>
          </a:p>
        </p:txBody>
      </p:sp>
      <p:pic>
        <p:nvPicPr>
          <p:cNvPr id="12" name="Content Placeholder 6" descr="Personalíssimo | Legal"/>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4704" y="3054436"/>
            <a:ext cx="1215255" cy="1215255"/>
          </a:xfrm>
          <a:prstGeom prst="rect">
            <a:avLst/>
          </a:prstGeom>
        </p:spPr>
      </p:pic>
      <p:pic>
        <p:nvPicPr>
          <p:cNvPr id="13" name="Picture 12" descr="Transitions of Care: Top 10 things admitting providers ..."/>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88865" y="3422614"/>
            <a:ext cx="1226859" cy="816887"/>
          </a:xfrm>
          <a:prstGeom prst="rect">
            <a:avLst/>
          </a:prstGeom>
        </p:spPr>
      </p:pic>
      <p:pic>
        <p:nvPicPr>
          <p:cNvPr id="14" name="Picture 13" descr="round table discussion - ALiEM"/>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92725" y="3214946"/>
            <a:ext cx="975067" cy="963107"/>
          </a:xfrm>
          <a:prstGeom prst="rect">
            <a:avLst/>
          </a:prstGeom>
        </p:spPr>
      </p:pic>
    </p:spTree>
    <p:extLst>
      <p:ext uri="{BB962C8B-B14F-4D97-AF65-F5344CB8AC3E}">
        <p14:creationId xmlns:p14="http://schemas.microsoft.com/office/powerpoint/2010/main" val="34804339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C46EF4-C0D0-4BD4-86FF-0365E5C8D750}"/>
              </a:ext>
            </a:extLst>
          </p:cNvPr>
          <p:cNvPicPr>
            <a:picLocks noChangeAspect="1"/>
          </p:cNvPicPr>
          <p:nvPr/>
        </p:nvPicPr>
        <p:blipFill>
          <a:blip r:embed="rId3"/>
          <a:stretch>
            <a:fillRect/>
          </a:stretch>
        </p:blipFill>
        <p:spPr>
          <a:xfrm>
            <a:off x="85073" y="868891"/>
            <a:ext cx="8973854" cy="5120217"/>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0A900F18-F25B-4ACE-9717-59EADCC4BC7D}"/>
              </a:ext>
            </a:extLst>
          </p:cNvPr>
          <p:cNvSpPr txBox="1"/>
          <p:nvPr/>
        </p:nvSpPr>
        <p:spPr>
          <a:xfrm>
            <a:off x="850900" y="165100"/>
            <a:ext cx="7696200" cy="707886"/>
          </a:xfrm>
          <a:prstGeom prst="rect">
            <a:avLst/>
          </a:prstGeom>
          <a:noFill/>
        </p:spPr>
        <p:txBody>
          <a:bodyPr wrap="square" rtlCol="0">
            <a:spAutoFit/>
          </a:bodyPr>
          <a:lstStyle/>
          <a:p>
            <a:pPr algn="ctr"/>
            <a:r>
              <a:rPr lang="en-US" sz="4000" b="1">
                <a:solidFill>
                  <a:srgbClr val="6F0319"/>
                </a:solidFill>
                <a:latin typeface="Arial" panose="020B0604020202020204" pitchFamily="34" charset="0"/>
                <a:cs typeface="Arial" panose="020B0604020202020204" pitchFamily="34" charset="0"/>
              </a:rPr>
              <a:t>Each Child, Our Future</a:t>
            </a:r>
          </a:p>
        </p:txBody>
      </p:sp>
    </p:spTree>
    <p:extLst>
      <p:ext uri="{BB962C8B-B14F-4D97-AF65-F5344CB8AC3E}">
        <p14:creationId xmlns:p14="http://schemas.microsoft.com/office/powerpoint/2010/main" val="2064329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a:cs typeface="Arial"/>
              </a:rPr>
              <a:t>Collaborations are Key</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7735" y="5220849"/>
            <a:ext cx="822722" cy="624313"/>
          </a:xfrm>
          <a:prstGeom prst="rect">
            <a:avLst/>
          </a:prstGeom>
        </p:spPr>
      </p:pic>
      <p:cxnSp>
        <p:nvCxnSpPr>
          <p:cNvPr id="5" name="Straight Connector 4"/>
          <p:cNvCxnSpPr/>
          <p:nvPr/>
        </p:nvCxnSpPr>
        <p:spPr>
          <a:xfrm>
            <a:off x="2120457" y="5845326"/>
            <a:ext cx="5672009" cy="0"/>
          </a:xfrm>
          <a:prstGeom prst="line">
            <a:avLst/>
          </a:prstGeom>
          <a:ln w="9525" cmpd="sng">
            <a:solidFill>
              <a:srgbClr val="002D73"/>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4680704" y="5638121"/>
            <a:ext cx="3165005" cy="369332"/>
          </a:xfrm>
          <a:prstGeom prst="rect">
            <a:avLst/>
          </a:prstGeom>
          <a:noFill/>
        </p:spPr>
        <p:txBody>
          <a:bodyPr wrap="square" rtlCol="0">
            <a:spAutoFit/>
          </a:bodyPr>
          <a:lstStyle/>
          <a:p>
            <a:pPr algn="r" defTabSz="342900"/>
            <a:r>
              <a:rPr lang="en-US" sz="900" spc="38" dirty="0">
                <a:solidFill>
                  <a:srgbClr val="002D73"/>
                </a:solidFill>
                <a:latin typeface="Times New Roman"/>
                <a:cs typeface="Times New Roman"/>
              </a:rPr>
              <a:t>CONNECTICUT STATE DEPARTMENT OF EDUCATION</a:t>
            </a:r>
          </a:p>
        </p:txBody>
      </p:sp>
      <p:sp>
        <p:nvSpPr>
          <p:cNvPr id="8" name="TextBox 7"/>
          <p:cNvSpPr txBox="1"/>
          <p:nvPr/>
        </p:nvSpPr>
        <p:spPr>
          <a:xfrm>
            <a:off x="1615967" y="2114766"/>
            <a:ext cx="2573204" cy="300082"/>
          </a:xfrm>
          <a:prstGeom prst="rect">
            <a:avLst/>
          </a:prstGeom>
          <a:noFill/>
        </p:spPr>
        <p:txBody>
          <a:bodyPr wrap="square" rtlCol="0">
            <a:spAutoFit/>
          </a:bodyPr>
          <a:lstStyle/>
          <a:p>
            <a:pPr defTabSz="342900"/>
            <a:r>
              <a:rPr lang="en-US" sz="1350" dirty="0">
                <a:solidFill>
                  <a:prstClr val="black"/>
                </a:solidFill>
                <a:latin typeface="Calibri"/>
              </a:rPr>
              <a:t>CT State Department of Education </a:t>
            </a:r>
          </a:p>
        </p:txBody>
      </p:sp>
      <p:sp>
        <p:nvSpPr>
          <p:cNvPr id="10" name="TextBox 9"/>
          <p:cNvSpPr txBox="1"/>
          <p:nvPr/>
        </p:nvSpPr>
        <p:spPr>
          <a:xfrm>
            <a:off x="5336629" y="2513782"/>
            <a:ext cx="1953179" cy="507831"/>
          </a:xfrm>
          <a:prstGeom prst="rect">
            <a:avLst/>
          </a:prstGeom>
          <a:noFill/>
        </p:spPr>
        <p:txBody>
          <a:bodyPr wrap="square" rtlCol="0">
            <a:spAutoFit/>
          </a:bodyPr>
          <a:lstStyle/>
          <a:p>
            <a:pPr defTabSz="342900"/>
            <a:r>
              <a:rPr lang="en-US" sz="1350" dirty="0">
                <a:solidFill>
                  <a:prstClr val="black"/>
                </a:solidFill>
                <a:latin typeface="Calibri"/>
              </a:rPr>
              <a:t>CT  Association of Schools</a:t>
            </a:r>
          </a:p>
        </p:txBody>
      </p:sp>
      <p:sp>
        <p:nvSpPr>
          <p:cNvPr id="11" name="TextBox 10"/>
          <p:cNvSpPr txBox="1"/>
          <p:nvPr/>
        </p:nvSpPr>
        <p:spPr>
          <a:xfrm>
            <a:off x="2841265" y="4717732"/>
            <a:ext cx="4230389" cy="300082"/>
          </a:xfrm>
          <a:prstGeom prst="rect">
            <a:avLst/>
          </a:prstGeom>
          <a:noFill/>
        </p:spPr>
        <p:txBody>
          <a:bodyPr wrap="square" rtlCol="0">
            <a:spAutoFit/>
          </a:bodyPr>
          <a:lstStyle/>
          <a:p>
            <a:pPr defTabSz="342900"/>
            <a:r>
              <a:rPr lang="en-US" sz="1350" dirty="0">
                <a:solidFill>
                  <a:prstClr val="black"/>
                </a:solidFill>
                <a:latin typeface="Calibri"/>
              </a:rPr>
              <a:t>The CT Regional Education Service Center (RESC) Alliance </a:t>
            </a:r>
          </a:p>
        </p:txBody>
      </p:sp>
      <p:sp>
        <p:nvSpPr>
          <p:cNvPr id="12" name="TextBox 11"/>
          <p:cNvSpPr txBox="1"/>
          <p:nvPr/>
        </p:nvSpPr>
        <p:spPr>
          <a:xfrm>
            <a:off x="1386132" y="3502300"/>
            <a:ext cx="3126337" cy="300082"/>
          </a:xfrm>
          <a:prstGeom prst="rect">
            <a:avLst/>
          </a:prstGeom>
          <a:noFill/>
        </p:spPr>
        <p:txBody>
          <a:bodyPr wrap="square" rtlCol="0">
            <a:spAutoFit/>
          </a:bodyPr>
          <a:lstStyle/>
          <a:p>
            <a:pPr defTabSz="342900"/>
            <a:r>
              <a:rPr lang="en-US" sz="1350" dirty="0">
                <a:solidFill>
                  <a:prstClr val="black"/>
                </a:solidFill>
                <a:latin typeface="Calibri"/>
              </a:rPr>
              <a:t>The Connecticut Office of Early Childhood </a:t>
            </a:r>
          </a:p>
        </p:txBody>
      </p:sp>
      <p:pic>
        <p:nvPicPr>
          <p:cNvPr id="13" name="Content Placeholder 6" descr="Personalíssimo | Legal"/>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258560" y="1829727"/>
            <a:ext cx="2938091" cy="2938091"/>
          </a:xfrm>
          <a:prstGeom prst="rect">
            <a:avLst/>
          </a:prstGeom>
        </p:spPr>
      </p:pic>
    </p:spTree>
    <p:extLst>
      <p:ext uri="{BB962C8B-B14F-4D97-AF65-F5344CB8AC3E}">
        <p14:creationId xmlns:p14="http://schemas.microsoft.com/office/powerpoint/2010/main" val="4519579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a:cs typeface="Arial"/>
              </a:rPr>
              <a:t>Transitions</a:t>
            </a:r>
          </a:p>
        </p:txBody>
      </p:sp>
      <p:sp>
        <p:nvSpPr>
          <p:cNvPr id="3" name="Content Placeholder 2"/>
          <p:cNvSpPr>
            <a:spLocks noGrp="1"/>
          </p:cNvSpPr>
          <p:nvPr>
            <p:ph idx="1"/>
          </p:nvPr>
        </p:nvSpPr>
        <p:spPr>
          <a:xfrm>
            <a:off x="1143000" y="2471948"/>
            <a:ext cx="6792686" cy="2407496"/>
          </a:xfrm>
        </p:spPr>
        <p:txBody>
          <a:bodyPr>
            <a:normAutofit lnSpcReduction="10000"/>
          </a:bodyPr>
          <a:lstStyle/>
          <a:p>
            <a:pPr marL="0" indent="0" algn="ctr">
              <a:buNone/>
            </a:pPr>
            <a:r>
              <a:rPr lang="en-US" dirty="0">
                <a:latin typeface="Arial"/>
                <a:cs typeface="Arial"/>
              </a:rPr>
              <a:t>Executive Order </a:t>
            </a:r>
          </a:p>
          <a:p>
            <a:pPr marL="0" indent="0" algn="ctr">
              <a:buNone/>
            </a:pPr>
            <a:r>
              <a:rPr lang="en-US" sz="1800" dirty="0">
                <a:latin typeface="Arial"/>
                <a:cs typeface="Arial"/>
              </a:rPr>
              <a:t>Part C to Part B Transitions and FAPE at Three </a:t>
            </a:r>
          </a:p>
          <a:p>
            <a:pPr marL="0" indent="0" algn="ctr">
              <a:buNone/>
            </a:pPr>
            <a:r>
              <a:rPr lang="en-US" sz="1800" dirty="0">
                <a:latin typeface="Arial"/>
                <a:cs typeface="Arial"/>
                <a:hlinkClick r:id="rId3"/>
              </a:rPr>
              <a:t>Flowchart</a:t>
            </a:r>
            <a:endParaRPr lang="en-US" sz="1800" dirty="0">
              <a:latin typeface="Arial"/>
              <a:cs typeface="Arial"/>
            </a:endParaRPr>
          </a:p>
          <a:p>
            <a:pPr marL="0" indent="0" algn="ctr">
              <a:buNone/>
            </a:pPr>
            <a:endParaRPr lang="en-US" sz="1800" dirty="0">
              <a:latin typeface="Arial"/>
              <a:cs typeface="Arial"/>
            </a:endParaRPr>
          </a:p>
          <a:p>
            <a:pPr marL="0" indent="0" algn="ctr">
              <a:buNone/>
            </a:pPr>
            <a:r>
              <a:rPr lang="en-US" dirty="0">
                <a:latin typeface="Arial"/>
                <a:cs typeface="Arial"/>
              </a:rPr>
              <a:t>Joint Memo</a:t>
            </a:r>
          </a:p>
          <a:p>
            <a:pPr marL="0" indent="0" algn="ctr">
              <a:buNone/>
            </a:pPr>
            <a:r>
              <a:rPr lang="en-US" sz="1650" dirty="0">
                <a:latin typeface="Arial"/>
                <a:cs typeface="Arial"/>
                <a:hlinkClick r:id="rId4"/>
              </a:rPr>
              <a:t>Transitioning to Kindergarten during a Public Health Emergency </a:t>
            </a:r>
            <a:endParaRPr lang="en-US" sz="1650" dirty="0">
              <a:latin typeface="Arial"/>
              <a:cs typeface="Arial"/>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7735" y="5220849"/>
            <a:ext cx="822722" cy="624313"/>
          </a:xfrm>
          <a:prstGeom prst="rect">
            <a:avLst/>
          </a:prstGeom>
        </p:spPr>
      </p:pic>
      <p:cxnSp>
        <p:nvCxnSpPr>
          <p:cNvPr id="5" name="Straight Connector 4"/>
          <p:cNvCxnSpPr/>
          <p:nvPr/>
        </p:nvCxnSpPr>
        <p:spPr>
          <a:xfrm>
            <a:off x="2120457" y="5845326"/>
            <a:ext cx="5672009" cy="0"/>
          </a:xfrm>
          <a:prstGeom prst="line">
            <a:avLst/>
          </a:prstGeom>
          <a:ln w="9525" cmpd="sng">
            <a:solidFill>
              <a:srgbClr val="002D73"/>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4680704" y="5638121"/>
            <a:ext cx="3165005" cy="369332"/>
          </a:xfrm>
          <a:prstGeom prst="rect">
            <a:avLst/>
          </a:prstGeom>
          <a:noFill/>
        </p:spPr>
        <p:txBody>
          <a:bodyPr wrap="square" rtlCol="0">
            <a:spAutoFit/>
          </a:bodyPr>
          <a:lstStyle/>
          <a:p>
            <a:pPr algn="r" defTabSz="342900"/>
            <a:r>
              <a:rPr lang="en-US" sz="900" spc="38" dirty="0">
                <a:solidFill>
                  <a:srgbClr val="002D73"/>
                </a:solidFill>
                <a:latin typeface="Times New Roman"/>
                <a:cs typeface="Times New Roman"/>
              </a:rPr>
              <a:t>CONNECTICUT STATE DEPARTMENT OF EDUCATION</a:t>
            </a:r>
          </a:p>
        </p:txBody>
      </p:sp>
      <p:pic>
        <p:nvPicPr>
          <p:cNvPr id="7" name="Picture 6" descr="Transitions of Care: Top 10 things admitting providers ..."/>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4430" y="1063228"/>
            <a:ext cx="1652267" cy="1100138"/>
          </a:xfrm>
          <a:prstGeom prst="rect">
            <a:avLst/>
          </a:prstGeom>
        </p:spPr>
      </p:pic>
    </p:spTree>
    <p:extLst>
      <p:ext uri="{BB962C8B-B14F-4D97-AF65-F5344CB8AC3E}">
        <p14:creationId xmlns:p14="http://schemas.microsoft.com/office/powerpoint/2010/main" val="32306587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a:cs typeface="Arial"/>
                <a:hlinkClick r:id="rId3"/>
              </a:rPr>
              <a:t>ESSA Transition Resources </a:t>
            </a:r>
            <a:endParaRPr lang="en-US" dirty="0">
              <a:latin typeface="Arial"/>
              <a:cs typeface="Aria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7735" y="5220849"/>
            <a:ext cx="822722" cy="624313"/>
          </a:xfrm>
          <a:prstGeom prst="rect">
            <a:avLst/>
          </a:prstGeom>
        </p:spPr>
      </p:pic>
      <p:cxnSp>
        <p:nvCxnSpPr>
          <p:cNvPr id="5" name="Straight Connector 4"/>
          <p:cNvCxnSpPr/>
          <p:nvPr/>
        </p:nvCxnSpPr>
        <p:spPr>
          <a:xfrm>
            <a:off x="2120457" y="5845326"/>
            <a:ext cx="5672009" cy="0"/>
          </a:xfrm>
          <a:prstGeom prst="line">
            <a:avLst/>
          </a:prstGeom>
          <a:ln w="9525" cmpd="sng">
            <a:solidFill>
              <a:srgbClr val="002D73"/>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4680704" y="5638121"/>
            <a:ext cx="3165005" cy="369332"/>
          </a:xfrm>
          <a:prstGeom prst="rect">
            <a:avLst/>
          </a:prstGeom>
          <a:noFill/>
        </p:spPr>
        <p:txBody>
          <a:bodyPr wrap="square" rtlCol="0">
            <a:spAutoFit/>
          </a:bodyPr>
          <a:lstStyle/>
          <a:p>
            <a:pPr algn="r" defTabSz="342900"/>
            <a:r>
              <a:rPr lang="en-US" sz="900" spc="38" dirty="0">
                <a:solidFill>
                  <a:srgbClr val="002D73"/>
                </a:solidFill>
                <a:latin typeface="Times New Roman"/>
                <a:cs typeface="Times New Roman"/>
              </a:rPr>
              <a:t>CONNECTICUT STATE DEPARTMENT OF EDUCATION</a:t>
            </a:r>
          </a:p>
        </p:txBody>
      </p:sp>
      <p:pic>
        <p:nvPicPr>
          <p:cNvPr id="16" name="Content Placeholder 15"/>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003804" y="2154426"/>
            <a:ext cx="5136394" cy="3200423"/>
          </a:xfrm>
        </p:spPr>
      </p:pic>
    </p:spTree>
    <p:extLst>
      <p:ext uri="{BB962C8B-B14F-4D97-AF65-F5344CB8AC3E}">
        <p14:creationId xmlns:p14="http://schemas.microsoft.com/office/powerpoint/2010/main" val="1758904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7734" y="1063229"/>
            <a:ext cx="6561859" cy="857250"/>
          </a:xfrm>
        </p:spPr>
        <p:txBody>
          <a:bodyPr>
            <a:normAutofit fontScale="90000"/>
          </a:bodyPr>
          <a:lstStyle/>
          <a:p>
            <a:r>
              <a:rPr lang="en-US" b="1" dirty="0">
                <a:latin typeface="Arial"/>
                <a:cs typeface="Arial"/>
              </a:rPr>
              <a:t>Five Core Values that Guide Effective Transition Practices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7735" y="5220849"/>
            <a:ext cx="822722" cy="624313"/>
          </a:xfrm>
          <a:prstGeom prst="rect">
            <a:avLst/>
          </a:prstGeom>
        </p:spPr>
      </p:pic>
      <p:cxnSp>
        <p:nvCxnSpPr>
          <p:cNvPr id="5" name="Straight Connector 4"/>
          <p:cNvCxnSpPr/>
          <p:nvPr/>
        </p:nvCxnSpPr>
        <p:spPr>
          <a:xfrm>
            <a:off x="2120457" y="5845326"/>
            <a:ext cx="5672009" cy="0"/>
          </a:xfrm>
          <a:prstGeom prst="line">
            <a:avLst/>
          </a:prstGeom>
          <a:ln w="9525" cmpd="sng">
            <a:solidFill>
              <a:srgbClr val="002D73"/>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4680704" y="5638121"/>
            <a:ext cx="3165005" cy="369332"/>
          </a:xfrm>
          <a:prstGeom prst="rect">
            <a:avLst/>
          </a:prstGeom>
          <a:noFill/>
        </p:spPr>
        <p:txBody>
          <a:bodyPr wrap="square" rtlCol="0">
            <a:spAutoFit/>
          </a:bodyPr>
          <a:lstStyle/>
          <a:p>
            <a:pPr algn="r" defTabSz="342900"/>
            <a:r>
              <a:rPr lang="en-US" sz="900" spc="38" dirty="0">
                <a:solidFill>
                  <a:srgbClr val="002D73"/>
                </a:solidFill>
                <a:latin typeface="Times New Roman"/>
                <a:cs typeface="Times New Roman"/>
              </a:rPr>
              <a:t>CONNECTICUT STATE DEPARTMENT OF EDUCATION</a:t>
            </a:r>
          </a:p>
        </p:txBody>
      </p:sp>
      <p:sp>
        <p:nvSpPr>
          <p:cNvPr id="3" name="Content Placeholder 2"/>
          <p:cNvSpPr>
            <a:spLocks noGrp="1"/>
          </p:cNvSpPr>
          <p:nvPr>
            <p:ph idx="1"/>
          </p:nvPr>
        </p:nvSpPr>
        <p:spPr>
          <a:xfrm>
            <a:off x="1709094" y="2185667"/>
            <a:ext cx="5829300" cy="3394472"/>
          </a:xfrm>
        </p:spPr>
        <p:txBody>
          <a:bodyPr>
            <a:normAutofit fontScale="62500" lnSpcReduction="20000"/>
          </a:bodyPr>
          <a:lstStyle/>
          <a:p>
            <a:r>
              <a:rPr lang="en-US" dirty="0"/>
              <a:t>Collaborative, responsive, and trusting </a:t>
            </a:r>
            <a:r>
              <a:rPr lang="en-US" b="1" dirty="0"/>
              <a:t>relationships with families. </a:t>
            </a:r>
          </a:p>
          <a:p>
            <a:r>
              <a:rPr lang="en-US" dirty="0"/>
              <a:t> Ongoing </a:t>
            </a:r>
            <a:r>
              <a:rPr lang="en-US" b="1" dirty="0"/>
              <a:t>communication</a:t>
            </a:r>
            <a:r>
              <a:rPr lang="en-US" dirty="0"/>
              <a:t> with all stakeholders- including families, program staff, and others. </a:t>
            </a:r>
          </a:p>
          <a:p>
            <a:r>
              <a:rPr lang="en-US" b="1" dirty="0"/>
              <a:t>Respect</a:t>
            </a:r>
            <a:r>
              <a:rPr lang="en-US" dirty="0"/>
              <a:t> for diverse linguistic/cultural backgrounds and experiences, strengths, and needs of children and families. </a:t>
            </a:r>
          </a:p>
          <a:p>
            <a:r>
              <a:rPr lang="en-US" dirty="0"/>
              <a:t>Positive </a:t>
            </a:r>
            <a:r>
              <a:rPr lang="en-US" b="1" dirty="0"/>
              <a:t>relationships</a:t>
            </a:r>
            <a:r>
              <a:rPr lang="en-US" dirty="0"/>
              <a:t> between </a:t>
            </a:r>
            <a:r>
              <a:rPr lang="en-US" b="1" dirty="0"/>
              <a:t>adults and children </a:t>
            </a:r>
            <a:r>
              <a:rPr lang="en-US" dirty="0"/>
              <a:t>as foundations for children’s learning and development. </a:t>
            </a:r>
          </a:p>
          <a:p>
            <a:r>
              <a:rPr lang="en-US" dirty="0"/>
              <a:t>Competent, </a:t>
            </a:r>
            <a:r>
              <a:rPr lang="en-US" b="1" dirty="0"/>
              <a:t>knowledgeable staff </a:t>
            </a:r>
            <a:r>
              <a:rPr lang="en-US" dirty="0"/>
              <a:t>to implement transition practices</a:t>
            </a:r>
          </a:p>
        </p:txBody>
      </p:sp>
    </p:spTree>
    <p:extLst>
      <p:ext uri="{BB962C8B-B14F-4D97-AF65-F5344CB8AC3E}">
        <p14:creationId xmlns:p14="http://schemas.microsoft.com/office/powerpoint/2010/main" val="12603752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482755" y="1352675"/>
          <a:ext cx="6247701" cy="4738109"/>
        </p:xfrm>
        <a:graphic>
          <a:graphicData uri="http://schemas.openxmlformats.org/drawingml/2006/table">
            <a:tbl>
              <a:tblPr firstRow="1" firstCol="1" bandRow="1"/>
              <a:tblGrid>
                <a:gridCol w="1319702">
                  <a:extLst>
                    <a:ext uri="{9D8B030D-6E8A-4147-A177-3AD203B41FA5}">
                      <a16:colId xmlns:a16="http://schemas.microsoft.com/office/drawing/2014/main" val="1323917124"/>
                    </a:ext>
                  </a:extLst>
                </a:gridCol>
                <a:gridCol w="4927999">
                  <a:extLst>
                    <a:ext uri="{9D8B030D-6E8A-4147-A177-3AD203B41FA5}">
                      <a16:colId xmlns:a16="http://schemas.microsoft.com/office/drawing/2014/main" val="3564426926"/>
                    </a:ext>
                  </a:extLst>
                </a:gridCol>
              </a:tblGrid>
              <a:tr h="848487">
                <a:tc>
                  <a:txBody>
                    <a:bodyPr/>
                    <a:lstStyle/>
                    <a:p>
                      <a:pPr marL="0" marR="0">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Across all Potential Models</a:t>
                      </a:r>
                    </a:p>
                  </a:txBody>
                  <a:tcPr marL="46347" marR="463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Involve families and community members in planning.</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Plan should show sensitivity toward individual family context and needs (e.g., other children, working schedule out of the home and in home).</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Consider new and innovative ways of connecting with families such as Parent teacher Home Visiting (PTHV). </a:t>
                      </a:r>
                    </a:p>
                  </a:txBody>
                  <a:tcPr marL="46347" marR="463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1832047"/>
                  </a:ext>
                </a:extLst>
              </a:tr>
              <a:tr h="1704547">
                <a:tc>
                  <a:txBody>
                    <a:bodyPr/>
                    <a:lstStyle/>
                    <a:p>
                      <a:pPr marL="0" marR="0">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Return to School</a:t>
                      </a:r>
                    </a:p>
                  </a:txBody>
                  <a:tcPr marL="46347" marR="463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Consider families’ concerns about health and safety.</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Consider increased challenges families will face with the transition to a school routine under the current circumstances (e.g., getting school clothes, adjusting family routine after a long period of being home).</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Consider practices related to school supplies and materials in light of safety and increased family economic challenges.</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Be aware of challenges families may continue to face due to health or loss of resources (e.g., income, access to technology) that may impact their ability to participate in school-based events. </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Explore non-traditional forms of family engagement.</a:t>
                      </a:r>
                    </a:p>
                  </a:txBody>
                  <a:tcPr marL="46347" marR="463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6034453"/>
                  </a:ext>
                </a:extLst>
              </a:tr>
              <a:tr h="1212605">
                <a:tc>
                  <a:txBody>
                    <a:bodyPr/>
                    <a:lstStyle/>
                    <a:p>
                      <a:pPr marL="0" marR="0">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Continued Distance Learning</a:t>
                      </a:r>
                    </a:p>
                  </a:txBody>
                  <a:tcPr marL="46347" marR="463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Ask for family input about how they are able to support learning at home.</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Consider families’ needs and priorities when planning the role they will play in distance learning.</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Work with families to determine their educational priorities.</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Consider developmentally appropriate distance learning for young children.</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Incorporate strategies that encourage active engagement and physical activity and limit screen time.</a:t>
                      </a:r>
                    </a:p>
                  </a:txBody>
                  <a:tcPr marL="46347" marR="463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2634005"/>
                  </a:ext>
                </a:extLst>
              </a:tr>
              <a:tr h="815396">
                <a:tc>
                  <a:txBody>
                    <a:bodyPr/>
                    <a:lstStyle/>
                    <a:p>
                      <a:pPr marL="0" marR="0">
                        <a:lnSpc>
                          <a:spcPct val="107000"/>
                        </a:lnSpc>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Hybrid</a:t>
                      </a:r>
                    </a:p>
                  </a:txBody>
                  <a:tcPr marL="46347" marR="463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Consider families’ needs for child care during the planning process.</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Work with individual families to support them in a transition to a new model of schooling.</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Provide a forum for families to express their needs and challenges.</a:t>
                      </a:r>
                    </a:p>
                  </a:txBody>
                  <a:tcPr marL="46347" marR="463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0063291"/>
                  </a:ext>
                </a:extLst>
              </a:tr>
            </a:tbl>
          </a:graphicData>
        </a:graphic>
      </p:graphicFrame>
      <p:sp>
        <p:nvSpPr>
          <p:cNvPr id="3" name="TextBox 2"/>
          <p:cNvSpPr txBox="1"/>
          <p:nvPr/>
        </p:nvSpPr>
        <p:spPr>
          <a:xfrm>
            <a:off x="1482754" y="986262"/>
            <a:ext cx="6470964" cy="300082"/>
          </a:xfrm>
          <a:prstGeom prst="rect">
            <a:avLst/>
          </a:prstGeom>
          <a:noFill/>
        </p:spPr>
        <p:txBody>
          <a:bodyPr wrap="square" rtlCol="0">
            <a:spAutoFit/>
          </a:bodyPr>
          <a:lstStyle/>
          <a:p>
            <a:pPr defTabSz="342900"/>
            <a:r>
              <a:rPr lang="en-US" sz="1350" b="1" dirty="0">
                <a:solidFill>
                  <a:prstClr val="black"/>
                </a:solidFill>
                <a:latin typeface="Calibri"/>
              </a:rPr>
              <a:t>Guiding Principle 1:  Collaborative, responsive, and trusting relationships with families</a:t>
            </a:r>
          </a:p>
        </p:txBody>
      </p:sp>
    </p:spTree>
    <p:extLst>
      <p:ext uri="{BB962C8B-B14F-4D97-AF65-F5344CB8AC3E}">
        <p14:creationId xmlns:p14="http://schemas.microsoft.com/office/powerpoint/2010/main" val="37764361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867550"/>
            <a:ext cx="6858000" cy="5122901"/>
          </a:xfrm>
          <a:prstGeom prst="rect">
            <a:avLst/>
          </a:prstGeom>
        </p:spPr>
      </p:pic>
    </p:spTree>
    <p:extLst>
      <p:ext uri="{BB962C8B-B14F-4D97-AF65-F5344CB8AC3E}">
        <p14:creationId xmlns:p14="http://schemas.microsoft.com/office/powerpoint/2010/main" val="30777029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a:cs typeface="Arial"/>
              </a:rPr>
              <a:t>Leadership</a:t>
            </a:r>
          </a:p>
        </p:txBody>
      </p:sp>
      <p:sp>
        <p:nvSpPr>
          <p:cNvPr id="3" name="Content Placeholder 2"/>
          <p:cNvSpPr>
            <a:spLocks noGrp="1"/>
          </p:cNvSpPr>
          <p:nvPr>
            <p:ph idx="1"/>
          </p:nvPr>
        </p:nvSpPr>
        <p:spPr>
          <a:xfrm>
            <a:off x="1579661" y="2945128"/>
            <a:ext cx="6172200" cy="2407496"/>
          </a:xfrm>
        </p:spPr>
        <p:txBody>
          <a:bodyPr>
            <a:normAutofit fontScale="62500" lnSpcReduction="20000"/>
          </a:bodyPr>
          <a:lstStyle/>
          <a:p>
            <a:pPr marL="0" indent="0" algn="ctr">
              <a:buNone/>
            </a:pPr>
            <a:endParaRPr lang="en-US" dirty="0">
              <a:latin typeface="Arial"/>
              <a:cs typeface="Arial"/>
            </a:endParaRPr>
          </a:p>
          <a:p>
            <a:pPr marL="0" indent="0" algn="ctr">
              <a:buNone/>
            </a:pPr>
            <a:r>
              <a:rPr lang="en-US" dirty="0">
                <a:latin typeface="Arial"/>
                <a:cs typeface="Arial"/>
              </a:rPr>
              <a:t>A collaborative effort between</a:t>
            </a:r>
          </a:p>
          <a:p>
            <a:pPr marL="0" indent="0" algn="ctr">
              <a:buNone/>
            </a:pPr>
            <a:r>
              <a:rPr lang="en-US" dirty="0">
                <a:latin typeface="Arial"/>
                <a:cs typeface="Arial"/>
              </a:rPr>
              <a:t>The CT State Department of Education</a:t>
            </a:r>
          </a:p>
          <a:p>
            <a:pPr marL="0" indent="0" algn="ctr">
              <a:buNone/>
            </a:pPr>
            <a:r>
              <a:rPr lang="en-US" dirty="0">
                <a:latin typeface="Arial"/>
                <a:cs typeface="Arial"/>
              </a:rPr>
              <a:t>The CT Office of Early Childhood</a:t>
            </a:r>
          </a:p>
          <a:p>
            <a:pPr marL="0" indent="0" algn="ctr">
              <a:buNone/>
            </a:pPr>
            <a:r>
              <a:rPr lang="en-US" dirty="0">
                <a:latin typeface="Arial"/>
                <a:cs typeface="Arial"/>
              </a:rPr>
              <a:t>The CT Regional Education Service Center Alliance</a:t>
            </a:r>
          </a:p>
          <a:p>
            <a:pPr marL="0" indent="0" algn="ctr">
              <a:buNone/>
            </a:pPr>
            <a:r>
              <a:rPr lang="en-US" dirty="0">
                <a:latin typeface="Arial"/>
                <a:cs typeface="Arial"/>
              </a:rPr>
              <a:t>The CT Association of Schools </a:t>
            </a:r>
          </a:p>
          <a:p>
            <a:pPr marL="0" indent="0" algn="ctr">
              <a:buNone/>
            </a:pPr>
            <a:r>
              <a:rPr lang="en-US" dirty="0">
                <a:latin typeface="Arial"/>
                <a:cs typeface="Arial"/>
              </a:rPr>
              <a:t>   </a:t>
            </a:r>
          </a:p>
          <a:p>
            <a:pPr marL="0" indent="0" algn="ctr">
              <a:buNone/>
            </a:pPr>
            <a:endParaRPr lang="en-US" dirty="0">
              <a:latin typeface="Arial"/>
              <a:cs typeface="Aria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7735" y="5220849"/>
            <a:ext cx="822722" cy="624313"/>
          </a:xfrm>
          <a:prstGeom prst="rect">
            <a:avLst/>
          </a:prstGeom>
        </p:spPr>
      </p:pic>
      <p:cxnSp>
        <p:nvCxnSpPr>
          <p:cNvPr id="5" name="Straight Connector 4"/>
          <p:cNvCxnSpPr/>
          <p:nvPr/>
        </p:nvCxnSpPr>
        <p:spPr>
          <a:xfrm>
            <a:off x="2120457" y="5845326"/>
            <a:ext cx="5672009" cy="0"/>
          </a:xfrm>
          <a:prstGeom prst="line">
            <a:avLst/>
          </a:prstGeom>
          <a:ln w="9525" cmpd="sng">
            <a:solidFill>
              <a:srgbClr val="002D73"/>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4680704" y="5638121"/>
            <a:ext cx="3165005" cy="369332"/>
          </a:xfrm>
          <a:prstGeom prst="rect">
            <a:avLst/>
          </a:prstGeom>
          <a:noFill/>
        </p:spPr>
        <p:txBody>
          <a:bodyPr wrap="square" rtlCol="0">
            <a:spAutoFit/>
          </a:bodyPr>
          <a:lstStyle/>
          <a:p>
            <a:pPr algn="r" defTabSz="342900"/>
            <a:r>
              <a:rPr lang="en-US" sz="900" spc="38" dirty="0">
                <a:solidFill>
                  <a:srgbClr val="002D73"/>
                </a:solidFill>
                <a:latin typeface="Times New Roman"/>
                <a:cs typeface="Times New Roman"/>
              </a:rPr>
              <a:t>CONNECTICUT STATE DEPARTMENT OF EDUCATION</a:t>
            </a:r>
          </a:p>
        </p:txBody>
      </p:sp>
      <p:sp>
        <p:nvSpPr>
          <p:cNvPr id="7" name="TextBox 6"/>
          <p:cNvSpPr txBox="1"/>
          <p:nvPr/>
        </p:nvSpPr>
        <p:spPr>
          <a:xfrm>
            <a:off x="1673424" y="1920479"/>
            <a:ext cx="5984677" cy="1200329"/>
          </a:xfrm>
          <a:prstGeom prst="rect">
            <a:avLst/>
          </a:prstGeom>
          <a:noFill/>
        </p:spPr>
        <p:txBody>
          <a:bodyPr wrap="square" rtlCol="0">
            <a:spAutoFit/>
          </a:bodyPr>
          <a:lstStyle/>
          <a:p>
            <a:pPr algn="ctr" defTabSz="342900"/>
            <a:r>
              <a:rPr lang="en-US" sz="2400" b="1" dirty="0">
                <a:solidFill>
                  <a:prstClr val="black"/>
                </a:solidFill>
                <a:latin typeface="Arial"/>
                <a:cs typeface="Arial"/>
              </a:rPr>
              <a:t>Reopening Round Table Conversation for Preschool and Kindergarten Administrators</a:t>
            </a:r>
          </a:p>
        </p:txBody>
      </p:sp>
      <p:pic>
        <p:nvPicPr>
          <p:cNvPr id="10" name="Picture 9" descr="A Liberal Arts Education Will Allow Students to Exceed in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5900" y="939935"/>
            <a:ext cx="1618059" cy="995246"/>
          </a:xfrm>
          <a:prstGeom prst="rect">
            <a:avLst/>
          </a:prstGeom>
        </p:spPr>
      </p:pic>
      <p:pic>
        <p:nvPicPr>
          <p:cNvPr id="11" name="Picture 10" descr="75+ Free Stock Images 3D Human Character Best Collection ..."/>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44760" y="980719"/>
            <a:ext cx="1813340" cy="1022270"/>
          </a:xfrm>
          <a:prstGeom prst="rect">
            <a:avLst/>
          </a:prstGeom>
        </p:spPr>
      </p:pic>
      <p:pic>
        <p:nvPicPr>
          <p:cNvPr id="13" name="Picture 12" descr="round table discussion - ALiEM"/>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89836" y="4960731"/>
            <a:ext cx="691158" cy="682681"/>
          </a:xfrm>
          <a:prstGeom prst="rect">
            <a:avLst/>
          </a:prstGeom>
        </p:spPr>
      </p:pic>
    </p:spTree>
    <p:extLst>
      <p:ext uri="{BB962C8B-B14F-4D97-AF65-F5344CB8AC3E}">
        <p14:creationId xmlns:p14="http://schemas.microsoft.com/office/powerpoint/2010/main" val="32359711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7735" y="5220849"/>
            <a:ext cx="822722" cy="624313"/>
          </a:xfrm>
          <a:prstGeom prst="rect">
            <a:avLst/>
          </a:prstGeom>
        </p:spPr>
      </p:pic>
      <p:cxnSp>
        <p:nvCxnSpPr>
          <p:cNvPr id="5" name="Straight Connector 4"/>
          <p:cNvCxnSpPr/>
          <p:nvPr/>
        </p:nvCxnSpPr>
        <p:spPr>
          <a:xfrm>
            <a:off x="2120457" y="5845326"/>
            <a:ext cx="5672009" cy="0"/>
          </a:xfrm>
          <a:prstGeom prst="line">
            <a:avLst/>
          </a:prstGeom>
          <a:ln w="9525" cmpd="sng">
            <a:solidFill>
              <a:srgbClr val="002D73"/>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4680704" y="5638121"/>
            <a:ext cx="3165005" cy="369332"/>
          </a:xfrm>
          <a:prstGeom prst="rect">
            <a:avLst/>
          </a:prstGeom>
          <a:noFill/>
        </p:spPr>
        <p:txBody>
          <a:bodyPr wrap="square" rtlCol="0">
            <a:spAutoFit/>
          </a:bodyPr>
          <a:lstStyle/>
          <a:p>
            <a:pPr algn="r" defTabSz="342900"/>
            <a:r>
              <a:rPr lang="en-US" sz="900" spc="38" dirty="0">
                <a:solidFill>
                  <a:srgbClr val="002D73"/>
                </a:solidFill>
                <a:latin typeface="Times New Roman"/>
                <a:cs typeface="Times New Roman"/>
              </a:rPr>
              <a:t>CONNECTICUT STATE DEPARTMENT OF EDUCATION</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39915" y="1301948"/>
            <a:ext cx="1681578" cy="2277071"/>
          </a:xfrm>
          <a:prstGeom prst="rect">
            <a:avLst/>
          </a:prstGeom>
        </p:spPr>
      </p:pic>
      <p:sp>
        <p:nvSpPr>
          <p:cNvPr id="8" name="TextBox 7"/>
          <p:cNvSpPr txBox="1"/>
          <p:nvPr/>
        </p:nvSpPr>
        <p:spPr>
          <a:xfrm>
            <a:off x="3153729" y="3768291"/>
            <a:ext cx="3053953" cy="1338828"/>
          </a:xfrm>
          <a:prstGeom prst="rect">
            <a:avLst/>
          </a:prstGeom>
          <a:noFill/>
        </p:spPr>
        <p:txBody>
          <a:bodyPr wrap="square" rtlCol="0">
            <a:spAutoFit/>
          </a:bodyPr>
          <a:lstStyle/>
          <a:p>
            <a:pPr algn="ctr" defTabSz="342900">
              <a:spcBef>
                <a:spcPct val="0"/>
              </a:spcBef>
              <a:defRPr/>
            </a:pPr>
            <a:r>
              <a:rPr lang="en-US" altLang="en-US" sz="1350" dirty="0">
                <a:solidFill>
                  <a:prstClr val="black"/>
                </a:solidFill>
                <a:latin typeface="Calibri"/>
              </a:rPr>
              <a:t>Andrea Brinnel, Ed.D.</a:t>
            </a:r>
          </a:p>
          <a:p>
            <a:pPr algn="ctr" defTabSz="342900">
              <a:spcBef>
                <a:spcPct val="0"/>
              </a:spcBef>
              <a:defRPr/>
            </a:pPr>
            <a:r>
              <a:rPr lang="en-US" altLang="en-US" sz="1350" dirty="0">
                <a:solidFill>
                  <a:prstClr val="black"/>
                </a:solidFill>
                <a:latin typeface="Calibri"/>
              </a:rPr>
              <a:t>619 Part C Manager, Early Childhood Specialist</a:t>
            </a:r>
          </a:p>
          <a:p>
            <a:pPr algn="ctr" defTabSz="342900">
              <a:spcBef>
                <a:spcPct val="0"/>
              </a:spcBef>
              <a:defRPr/>
            </a:pPr>
            <a:r>
              <a:rPr lang="en-US" altLang="en-US" sz="1350" dirty="0">
                <a:solidFill>
                  <a:prstClr val="black"/>
                </a:solidFill>
                <a:latin typeface="Calibri"/>
              </a:rPr>
              <a:t>CT State Department of Education</a:t>
            </a:r>
          </a:p>
          <a:p>
            <a:pPr algn="ctr" defTabSz="342900">
              <a:spcBef>
                <a:spcPct val="0"/>
              </a:spcBef>
              <a:defRPr/>
            </a:pPr>
            <a:r>
              <a:rPr lang="en-US" altLang="en-US" sz="1350" dirty="0">
                <a:solidFill>
                  <a:prstClr val="black"/>
                </a:solidFill>
                <a:latin typeface="Calibri"/>
                <a:hlinkClick r:id="rId5"/>
              </a:rPr>
              <a:t>andrea.Brinnel@ct.gov</a:t>
            </a:r>
            <a:endParaRPr lang="en-US" altLang="en-US" sz="1350" dirty="0">
              <a:solidFill>
                <a:prstClr val="black"/>
              </a:solidFill>
              <a:latin typeface="Calibri"/>
            </a:endParaRPr>
          </a:p>
          <a:p>
            <a:pPr algn="ctr" defTabSz="342900">
              <a:spcBef>
                <a:spcPct val="0"/>
              </a:spcBef>
              <a:defRPr/>
            </a:pPr>
            <a:r>
              <a:rPr lang="en-US" altLang="en-US" sz="1350" dirty="0">
                <a:solidFill>
                  <a:prstClr val="black"/>
                </a:solidFill>
                <a:latin typeface="Calibri"/>
              </a:rPr>
              <a:t> 860-713-6941</a:t>
            </a:r>
          </a:p>
        </p:txBody>
      </p:sp>
    </p:spTree>
    <p:extLst>
      <p:ext uri="{BB962C8B-B14F-4D97-AF65-F5344CB8AC3E}">
        <p14:creationId xmlns:p14="http://schemas.microsoft.com/office/powerpoint/2010/main" val="5621165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1B9300-EF72-469E-B9D5-EBE83B408C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78"/>
          <a:stretch/>
        </p:blipFill>
        <p:spPr>
          <a:xfrm>
            <a:off x="0" y="-27710"/>
            <a:ext cx="9144000" cy="6355607"/>
          </a:xfrm>
          <a:prstGeom prst="rect">
            <a:avLst/>
          </a:prstGeom>
        </p:spPr>
      </p:pic>
      <p:sp>
        <p:nvSpPr>
          <p:cNvPr id="19" name="Title 1">
            <a:extLst>
              <a:ext uri="{FF2B5EF4-FFF2-40B4-BE49-F238E27FC236}">
                <a16:creationId xmlns:a16="http://schemas.microsoft.com/office/drawing/2014/main" id="{903F122B-EA4E-4A7A-81E4-0F0610318328}"/>
              </a:ext>
            </a:extLst>
          </p:cNvPr>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200" b="1" kern="1200">
                <a:solidFill>
                  <a:srgbClr val="C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200" b="1" i="0" u="none" strike="noStrike" kern="1200" cap="none" spc="0" normalizeH="0" baseline="0" noProof="0">
              <a:ln>
                <a:noFill/>
              </a:ln>
              <a:solidFill>
                <a:srgbClr val="C00000"/>
              </a:solidFill>
              <a:effectLst/>
              <a:uLnTx/>
              <a:uFillTx/>
              <a:latin typeface="Arial"/>
              <a:ea typeface="+mj-ea"/>
              <a:cs typeface="+mj-cs"/>
            </a:endParaRPr>
          </a:p>
        </p:txBody>
      </p:sp>
      <p:sp>
        <p:nvSpPr>
          <p:cNvPr id="7" name="Rounded Rectangle 7">
            <a:extLst>
              <a:ext uri="{FF2B5EF4-FFF2-40B4-BE49-F238E27FC236}">
                <a16:creationId xmlns:a16="http://schemas.microsoft.com/office/drawing/2014/main" id="{756DA36C-BA90-468C-8925-47C7D933488C}"/>
              </a:ext>
            </a:extLst>
          </p:cNvPr>
          <p:cNvSpPr/>
          <p:nvPr/>
        </p:nvSpPr>
        <p:spPr>
          <a:xfrm>
            <a:off x="177165" y="4652010"/>
            <a:ext cx="8789669" cy="1543549"/>
          </a:xfrm>
          <a:prstGeom prst="roundRect">
            <a:avLst>
              <a:gd name="adj" fmla="val 13126"/>
            </a:avLst>
          </a:prstGeom>
          <a:solidFill>
            <a:srgbClr val="94AF2A"/>
          </a:solidFill>
          <a:ln w="25400" cap="flat" cmpd="sng" algn="ctr">
            <a:noFill/>
            <a:prstDash val="solid"/>
          </a:ln>
          <a:effectLst/>
        </p:spPr>
        <p:txBody>
          <a:bodyPr rtlCol="0" anchor="ctr"/>
          <a:lstStyle/>
          <a:p>
            <a:pPr lvl="0" algn="ctr" defTabSz="914400" fontAlgn="base">
              <a:spcBef>
                <a:spcPct val="0"/>
              </a:spcBef>
              <a:spcAft>
                <a:spcPct val="0"/>
              </a:spcAft>
              <a:defRPr/>
            </a:pPr>
            <a:r>
              <a:rPr lang="en-US" sz="2800" dirty="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Strategy 8: Promote the importance of early learning </a:t>
            </a:r>
            <a:r>
              <a:rPr lang="en-US" sz="2800" b="1" dirty="0">
                <a:solidFill>
                  <a:srgbClr val="525051"/>
                </a:solidFill>
                <a:latin typeface="Arial" panose="020B0604020202020204" pitchFamily="34" charset="0"/>
                <a:cs typeface="Arial" panose="020B0604020202020204" pitchFamily="34" charset="0"/>
              </a:rPr>
              <a:t>and expand access to quality early learning experiences. </a:t>
            </a:r>
          </a:p>
        </p:txBody>
      </p:sp>
    </p:spTree>
    <p:extLst>
      <p:ext uri="{BB962C8B-B14F-4D97-AF65-F5344CB8AC3E}">
        <p14:creationId xmlns:p14="http://schemas.microsoft.com/office/powerpoint/2010/main" val="3137315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D3BF3-2F12-4548-9C7A-5D3CB98D11B4}"/>
              </a:ext>
            </a:extLst>
          </p:cNvPr>
          <p:cNvSpPr>
            <a:spLocks noGrp="1"/>
          </p:cNvSpPr>
          <p:nvPr>
            <p:ph type="title"/>
          </p:nvPr>
        </p:nvSpPr>
        <p:spPr/>
        <p:txBody>
          <a:bodyPr/>
          <a:lstStyle/>
          <a:p>
            <a:r>
              <a:rPr lang="en-US" dirty="0"/>
              <a:t>PreK-3 Strategy</a:t>
            </a:r>
          </a:p>
        </p:txBody>
      </p:sp>
      <p:sp>
        <p:nvSpPr>
          <p:cNvPr id="5" name="TextBox 4">
            <a:extLst>
              <a:ext uri="{FF2B5EF4-FFF2-40B4-BE49-F238E27FC236}">
                <a16:creationId xmlns:a16="http://schemas.microsoft.com/office/drawing/2014/main" id="{AD9EA357-D3A0-47C4-B61F-DB33DAF8BB8C}"/>
              </a:ext>
            </a:extLst>
          </p:cNvPr>
          <p:cNvSpPr txBox="1"/>
          <p:nvPr/>
        </p:nvSpPr>
        <p:spPr>
          <a:xfrm>
            <a:off x="260497" y="1253994"/>
            <a:ext cx="8623005" cy="5016758"/>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Early Learning and Development Standards</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Early Childhood Advisory Committee</a:t>
            </a:r>
          </a:p>
          <a:p>
            <a:pPr marL="457200" indent="-457200">
              <a:buFont typeface="Arial" panose="020B0604020202020204" pitchFamily="34" charset="0"/>
              <a:buChar char="•"/>
            </a:pPr>
            <a:r>
              <a:rPr lang="en-US" sz="3200" i="1" dirty="0">
                <a:latin typeface="Arial" panose="020B0604020202020204" pitchFamily="34" charset="0"/>
                <a:cs typeface="Arial" panose="020B0604020202020204" pitchFamily="34" charset="0"/>
              </a:rPr>
              <a:t>Step-Up to Quality </a:t>
            </a:r>
            <a:r>
              <a:rPr lang="en-US" sz="3200" dirty="0">
                <a:latin typeface="Arial" panose="020B0604020202020204" pitchFamily="34" charset="0"/>
                <a:cs typeface="Arial" panose="020B0604020202020204" pitchFamily="34" charset="0"/>
              </a:rPr>
              <a:t>Programs; incentives</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Alignment with Dept. of Job and Family Services</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Connection to Head Start</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Kindergarten Readiness Assessment</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Literacy Emphasis – Diagnostic Assessments; Reading Guarantee</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SEL Standards</a:t>
            </a:r>
          </a:p>
        </p:txBody>
      </p:sp>
    </p:spTree>
    <p:extLst>
      <p:ext uri="{BB962C8B-B14F-4D97-AF65-F5344CB8AC3E}">
        <p14:creationId xmlns:p14="http://schemas.microsoft.com/office/powerpoint/2010/main" val="2368437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91817A3D-BA5A-4D1A-BF71-04FB951D2E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9144000" cy="6357700"/>
          </a:xfrm>
          <a:prstGeom prst="rect">
            <a:avLst/>
          </a:prstGeom>
        </p:spPr>
      </p:pic>
      <p:sp>
        <p:nvSpPr>
          <p:cNvPr id="19" name="Title 1">
            <a:extLst>
              <a:ext uri="{FF2B5EF4-FFF2-40B4-BE49-F238E27FC236}">
                <a16:creationId xmlns:a16="http://schemas.microsoft.com/office/drawing/2014/main" id="{903F122B-EA4E-4A7A-81E4-0F0610318328}"/>
              </a:ext>
            </a:extLst>
          </p:cNvPr>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200" b="1" kern="1200">
                <a:solidFill>
                  <a:srgbClr val="C0000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200" b="1" i="0" u="none" strike="noStrike" kern="1200" cap="none" spc="0" normalizeH="0" baseline="0" noProof="0">
              <a:ln>
                <a:noFill/>
              </a:ln>
              <a:solidFill>
                <a:srgbClr val="C00000"/>
              </a:solidFill>
              <a:effectLst/>
              <a:uLnTx/>
              <a:uFillTx/>
              <a:latin typeface="Arial"/>
              <a:ea typeface="+mj-ea"/>
              <a:cs typeface="+mj-cs"/>
            </a:endParaRPr>
          </a:p>
        </p:txBody>
      </p:sp>
      <p:sp>
        <p:nvSpPr>
          <p:cNvPr id="7" name="Rounded Rectangle 7">
            <a:extLst>
              <a:ext uri="{FF2B5EF4-FFF2-40B4-BE49-F238E27FC236}">
                <a16:creationId xmlns:a16="http://schemas.microsoft.com/office/drawing/2014/main" id="{756DA36C-BA90-468C-8925-47C7D933488C}"/>
              </a:ext>
            </a:extLst>
          </p:cNvPr>
          <p:cNvSpPr/>
          <p:nvPr/>
        </p:nvSpPr>
        <p:spPr>
          <a:xfrm>
            <a:off x="177165" y="4652010"/>
            <a:ext cx="8789669" cy="1543549"/>
          </a:xfrm>
          <a:prstGeom prst="roundRect">
            <a:avLst>
              <a:gd name="adj" fmla="val 13126"/>
            </a:avLst>
          </a:prstGeom>
          <a:solidFill>
            <a:srgbClr val="94AF2A"/>
          </a:solidFill>
          <a:ln w="25400" cap="flat" cmpd="sng" algn="ctr">
            <a:noFill/>
            <a:prstDash val="solid"/>
          </a:ln>
          <a:effectLst/>
        </p:spPr>
        <p:txBody>
          <a:bodyPr rtlCol="0" anchor="ctr"/>
          <a:lstStyle/>
          <a:p>
            <a:pPr lvl="0" algn="ctr" defTabSz="914400" fontAlgn="base">
              <a:spcBef>
                <a:spcPct val="0"/>
              </a:spcBef>
              <a:spcAft>
                <a:spcPct val="0"/>
              </a:spcAft>
              <a:defRPr/>
            </a:pPr>
            <a:r>
              <a:rPr lang="en-US" sz="280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Strategy 7: Work together with parents, caregivers and community partners to </a:t>
            </a:r>
            <a:r>
              <a:rPr lang="en-US" sz="2800" b="1">
                <a:solidFill>
                  <a:srgbClr val="525051"/>
                </a:solidFill>
                <a:latin typeface="Arial" panose="020B0604020202020204" pitchFamily="34" charset="0"/>
                <a:cs typeface="Arial" panose="020B0604020202020204" pitchFamily="34" charset="0"/>
              </a:rPr>
              <a:t>help</a:t>
            </a:r>
            <a:r>
              <a:rPr lang="en-US" sz="2800">
                <a:solidFill>
                  <a:srgbClr val="525051"/>
                </a:solidFill>
                <a:latin typeface="Arial" panose="020B0604020202020204" pitchFamily="34" charset="0"/>
                <a:cs typeface="Arial" panose="020B0604020202020204" pitchFamily="34" charset="0"/>
              </a:rPr>
              <a:t> </a:t>
            </a:r>
            <a:r>
              <a:rPr lang="en-US" sz="2800" b="1">
                <a:solidFill>
                  <a:srgbClr val="525051"/>
                </a:solidFill>
                <a:latin typeface="Arial" panose="020B0604020202020204" pitchFamily="34" charset="0"/>
                <a:cs typeface="Arial" panose="020B0604020202020204" pitchFamily="34" charset="0"/>
              </a:rPr>
              <a:t>schools</a:t>
            </a:r>
            <a:r>
              <a:rPr lang="en-US" sz="2800">
                <a:solidFill>
                  <a:srgbClr val="525051"/>
                </a:solidFill>
                <a:latin typeface="Arial" panose="020B0604020202020204" pitchFamily="34" charset="0"/>
                <a:cs typeface="Arial" panose="020B0604020202020204" pitchFamily="34" charset="0"/>
              </a:rPr>
              <a:t> </a:t>
            </a:r>
            <a:r>
              <a:rPr lang="en-US" sz="2800" b="1">
                <a:solidFill>
                  <a:srgbClr val="525051"/>
                </a:solidFill>
                <a:latin typeface="Arial" panose="020B0604020202020204" pitchFamily="34" charset="0"/>
                <a:cs typeface="Arial" panose="020B0604020202020204" pitchFamily="34" charset="0"/>
              </a:rPr>
              <a:t>meet the needs of the whole child. </a:t>
            </a:r>
          </a:p>
        </p:txBody>
      </p:sp>
    </p:spTree>
    <p:extLst>
      <p:ext uri="{BB962C8B-B14F-4D97-AF65-F5344CB8AC3E}">
        <p14:creationId xmlns:p14="http://schemas.microsoft.com/office/powerpoint/2010/main" val="1081567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posing for the camera&#10;&#10;Description automatically generated">
            <a:extLst>
              <a:ext uri="{FF2B5EF4-FFF2-40B4-BE49-F238E27FC236}">
                <a16:creationId xmlns:a16="http://schemas.microsoft.com/office/drawing/2014/main" id="{F1140D7C-91D9-4491-B681-97A0B3B6D6AD}"/>
              </a:ext>
            </a:extLst>
          </p:cNvPr>
          <p:cNvPicPr>
            <a:picLocks noGrp="1" noChangeAspect="1"/>
          </p:cNvPicPr>
          <p:nvPr>
            <p:ph idx="1"/>
          </p:nvPr>
        </p:nvPicPr>
        <p:blipFill>
          <a:blip r:embed="rId3"/>
          <a:stretch>
            <a:fillRect/>
          </a:stretch>
        </p:blipFill>
        <p:spPr>
          <a:xfrm>
            <a:off x="0" y="1429003"/>
            <a:ext cx="9134949" cy="4775347"/>
          </a:xfrm>
        </p:spPr>
      </p:pic>
      <p:sp>
        <p:nvSpPr>
          <p:cNvPr id="2" name="Title 1">
            <a:extLst>
              <a:ext uri="{FF2B5EF4-FFF2-40B4-BE49-F238E27FC236}">
                <a16:creationId xmlns:a16="http://schemas.microsoft.com/office/drawing/2014/main" id="{C7604D4A-47F8-FC4F-9129-C59D06D824C2}"/>
              </a:ext>
            </a:extLst>
          </p:cNvPr>
          <p:cNvSpPr>
            <a:spLocks noGrp="1"/>
          </p:cNvSpPr>
          <p:nvPr>
            <p:ph type="title"/>
          </p:nvPr>
        </p:nvSpPr>
        <p:spPr>
          <a:xfrm>
            <a:off x="452674" y="573136"/>
            <a:ext cx="8229600" cy="1292662"/>
          </a:xfrm>
        </p:spPr>
        <p:txBody>
          <a:bodyPr/>
          <a:lstStyle/>
          <a:p>
            <a:r>
              <a:rPr lang="en-US" dirty="0"/>
              <a:t>Why Ohio’s Whole Child Framework?</a:t>
            </a:r>
          </a:p>
        </p:txBody>
      </p:sp>
    </p:spTree>
    <p:extLst>
      <p:ext uri="{BB962C8B-B14F-4D97-AF65-F5344CB8AC3E}">
        <p14:creationId xmlns:p14="http://schemas.microsoft.com/office/powerpoint/2010/main" val="1731509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FC494-CBC8-4CB1-BC94-1D9CA6A409C3}"/>
              </a:ext>
            </a:extLst>
          </p:cNvPr>
          <p:cNvSpPr>
            <a:spLocks noGrp="1"/>
          </p:cNvSpPr>
          <p:nvPr>
            <p:ph type="title"/>
          </p:nvPr>
        </p:nvSpPr>
        <p:spPr>
          <a:xfrm>
            <a:off x="457200" y="303216"/>
            <a:ext cx="8229600" cy="1292662"/>
          </a:xfrm>
        </p:spPr>
        <p:txBody>
          <a:bodyPr/>
          <a:lstStyle/>
          <a:p>
            <a:r>
              <a:rPr lang="en-US"/>
              <a:t>Behavioral Health and Wellness Education Advisory Committee</a:t>
            </a:r>
          </a:p>
        </p:txBody>
      </p:sp>
      <p:sp>
        <p:nvSpPr>
          <p:cNvPr id="3" name="Content Placeholder 2">
            <a:extLst>
              <a:ext uri="{FF2B5EF4-FFF2-40B4-BE49-F238E27FC236}">
                <a16:creationId xmlns:a16="http://schemas.microsoft.com/office/drawing/2014/main" id="{B1362922-D3C5-404A-A618-5081F52B032A}"/>
              </a:ext>
            </a:extLst>
          </p:cNvPr>
          <p:cNvSpPr>
            <a:spLocks noGrp="1"/>
          </p:cNvSpPr>
          <p:nvPr>
            <p:ph idx="1"/>
          </p:nvPr>
        </p:nvSpPr>
        <p:spPr>
          <a:xfrm>
            <a:off x="457200" y="2134329"/>
            <a:ext cx="8229600" cy="4525963"/>
          </a:xfrm>
        </p:spPr>
        <p:txBody>
          <a:bodyPr/>
          <a:lstStyle/>
          <a:p>
            <a:r>
              <a:rPr lang="en-US" dirty="0"/>
              <a:t>Established in April 2018 by the State Board of Education</a:t>
            </a:r>
          </a:p>
          <a:p>
            <a:r>
              <a:rPr lang="en-US" dirty="0"/>
              <a:t>Focus on topics of social, emotional, mental and behavioral health including mental wellbeing, depression, anxiety, drug and alcohol use and abuse, bullying and harassment, trauma and suicide</a:t>
            </a:r>
          </a:p>
          <a:p>
            <a:endParaRPr lang="en-US" dirty="0"/>
          </a:p>
          <a:p>
            <a:endParaRPr lang="en-US" dirty="0"/>
          </a:p>
        </p:txBody>
      </p:sp>
    </p:spTree>
    <p:extLst>
      <p:ext uri="{BB962C8B-B14F-4D97-AF65-F5344CB8AC3E}">
        <p14:creationId xmlns:p14="http://schemas.microsoft.com/office/powerpoint/2010/main" val="3752976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1B0FD-CBE8-475F-8E07-8D08DB510662}"/>
              </a:ext>
            </a:extLst>
          </p:cNvPr>
          <p:cNvSpPr>
            <a:spLocks noGrp="1"/>
          </p:cNvSpPr>
          <p:nvPr>
            <p:ph type="title"/>
          </p:nvPr>
        </p:nvSpPr>
        <p:spPr>
          <a:xfrm>
            <a:off x="381318" y="448235"/>
            <a:ext cx="8377200" cy="1292662"/>
          </a:xfrm>
        </p:spPr>
        <p:txBody>
          <a:bodyPr/>
          <a:lstStyle/>
          <a:p>
            <a:r>
              <a:rPr lang="en-US"/>
              <a:t>Work of the Behavioral Health &amp; Wellness Advisory Committee</a:t>
            </a:r>
          </a:p>
        </p:txBody>
      </p:sp>
      <p:sp>
        <p:nvSpPr>
          <p:cNvPr id="3" name="Content Placeholder 2">
            <a:extLst>
              <a:ext uri="{FF2B5EF4-FFF2-40B4-BE49-F238E27FC236}">
                <a16:creationId xmlns:a16="http://schemas.microsoft.com/office/drawing/2014/main" id="{B301B416-FE3D-4F8E-9BC6-6C2ACFAB79CF}"/>
              </a:ext>
            </a:extLst>
          </p:cNvPr>
          <p:cNvSpPr>
            <a:spLocks noGrp="1"/>
          </p:cNvSpPr>
          <p:nvPr>
            <p:ph idx="1"/>
          </p:nvPr>
        </p:nvSpPr>
        <p:spPr>
          <a:xfrm>
            <a:off x="455118" y="2602231"/>
            <a:ext cx="8229600" cy="4525963"/>
          </a:xfrm>
        </p:spPr>
        <p:txBody>
          <a:bodyPr/>
          <a:lstStyle/>
          <a:p>
            <a:r>
              <a:rPr lang="en-US" dirty="0"/>
              <a:t>Identified needs of schools and students</a:t>
            </a:r>
          </a:p>
          <a:p>
            <a:r>
              <a:rPr lang="en-US" dirty="0"/>
              <a:t>Reviewed existing resources</a:t>
            </a:r>
          </a:p>
          <a:p>
            <a:r>
              <a:rPr lang="en-US" dirty="0"/>
              <a:t>Identified gaps</a:t>
            </a:r>
          </a:p>
          <a:p>
            <a:r>
              <a:rPr lang="en-US" dirty="0"/>
              <a:t>Developed a </a:t>
            </a:r>
            <a:r>
              <a:rPr lang="en-US" dirty="0">
                <a:hlinkClick r:id="rId3"/>
              </a:rPr>
              <a:t>Behavioral Health and Wellness Toolkit</a:t>
            </a:r>
            <a:endParaRPr lang="en-US" dirty="0"/>
          </a:p>
          <a:p>
            <a:pPr lvl="0"/>
            <a:r>
              <a:rPr lang="en-US" dirty="0">
                <a:solidFill>
                  <a:srgbClr val="040284"/>
                </a:solidFill>
                <a:hlinkClick r:id="rId4">
                  <a:extLst>
                    <a:ext uri="{A12FA001-AC4F-418D-AE19-62706E023703}">
                      <ahyp:hlinkClr xmlns:ahyp="http://schemas.microsoft.com/office/drawing/2018/hyperlinkcolor" val="tx"/>
                    </a:ext>
                  </a:extLst>
                </a:hlinkClick>
              </a:rPr>
              <a:t>Full report and 15 recommendations</a:t>
            </a:r>
            <a:endParaRPr lang="en-US" dirty="0">
              <a:solidFill>
                <a:srgbClr val="040284"/>
              </a:solidFill>
            </a:endParaRPr>
          </a:p>
          <a:p>
            <a:endParaRPr lang="en-US" dirty="0"/>
          </a:p>
        </p:txBody>
      </p:sp>
    </p:spTree>
    <p:extLst>
      <p:ext uri="{BB962C8B-B14F-4D97-AF65-F5344CB8AC3E}">
        <p14:creationId xmlns:p14="http://schemas.microsoft.com/office/powerpoint/2010/main" val="2399455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DE_PPT_Template1_June2016" id="{A1BB4F38-F82F-42FE-936C-23E644FEEDAA}" vid="{A681B5FD-263F-4443-8E6D-3417A0665923}"/>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SDE_ppt_template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6A8CEA15B0D9C4ABAF6645888780B69" ma:contentTypeVersion="13" ma:contentTypeDescription="Create a new document." ma:contentTypeScope="" ma:versionID="70184ca8407921943b5e7c5b9c5d43a7">
  <xsd:schema xmlns:xsd="http://www.w3.org/2001/XMLSchema" xmlns:xs="http://www.w3.org/2001/XMLSchema" xmlns:p="http://schemas.microsoft.com/office/2006/metadata/properties" xmlns:ns2="3bc9279c-fece-4f8a-b9f6-4e12eb94a1e6" xmlns:ns3="c3e2ef47-c910-4913-a183-217dee2be5b7" targetNamespace="http://schemas.microsoft.com/office/2006/metadata/properties" ma:root="true" ma:fieldsID="610820b9fd6783fa4a12b9d4177c54a6" ns2:_="" ns3:_="">
    <xsd:import namespace="3bc9279c-fece-4f8a-b9f6-4e12eb94a1e6"/>
    <xsd:import namespace="c3e2ef47-c910-4913-a183-217dee2be5b7"/>
    <xsd:element name="properties">
      <xsd:complexType>
        <xsd:sequence>
          <xsd:element name="documentManagement">
            <xsd:complexType>
              <xsd:all>
                <xsd:element ref="ns2:SharedWithUsers" minOccurs="0"/>
                <xsd:element ref="ns2:SharedWithDetails" minOccurs="0"/>
                <xsd:element ref="ns2:SharingHintHash"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c9279c-fece-4f8a-b9f6-4e12eb94a1e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3e2ef47-c910-4913-a183-217dee2be5b7"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3bc9279c-fece-4f8a-b9f6-4e12eb94a1e6">
      <UserInfo>
        <DisplayName>Siddens, Stephanie</DisplayName>
        <AccountId>23</AccountId>
        <AccountType/>
      </UserInfo>
      <UserInfo>
        <DisplayName>Ward, Jo Hannah</DisplayName>
        <AccountId>31</AccountId>
        <AccountType/>
      </UserInfo>
      <UserInfo>
        <DisplayName>Grove, Wendy</DisplayName>
        <AccountId>22</AccountId>
        <AccountType/>
      </UserInfo>
      <UserInfo>
        <DisplayName>Vargo, Jennifer</DisplayName>
        <AccountId>49</AccountId>
        <AccountType/>
      </UserInfo>
      <UserInfo>
        <DisplayName>Hires, Brigette</DisplayName>
        <AccountId>79</AccountId>
        <AccountType/>
      </UserInfo>
      <UserInfo>
        <DisplayName>Ginn, Crystal</DisplayName>
        <AccountId>6</AccountId>
        <AccountType/>
      </UserInfo>
    </SharedWithUsers>
  </documentManagement>
</p:properties>
</file>

<file path=customXml/itemProps1.xml><?xml version="1.0" encoding="utf-8"?>
<ds:datastoreItem xmlns:ds="http://schemas.openxmlformats.org/officeDocument/2006/customXml" ds:itemID="{2FBF20B2-49C0-4E7F-942B-49BC9A03C6B8}"/>
</file>

<file path=customXml/itemProps2.xml><?xml version="1.0" encoding="utf-8"?>
<ds:datastoreItem xmlns:ds="http://schemas.openxmlformats.org/officeDocument/2006/customXml" ds:itemID="{D35BB1EC-E64D-43AC-980F-854F364DB60A}">
  <ds:schemaRefs>
    <ds:schemaRef ds:uri="http://schemas.microsoft.com/sharepoint/v3/contenttype/forms"/>
  </ds:schemaRefs>
</ds:datastoreItem>
</file>

<file path=customXml/itemProps3.xml><?xml version="1.0" encoding="utf-8"?>
<ds:datastoreItem xmlns:ds="http://schemas.openxmlformats.org/officeDocument/2006/customXml" ds:itemID="{AC3EFAD8-2CF1-47E7-A784-9167813461C1}">
  <ds:schemaRefs>
    <ds:schemaRef ds:uri="http://schemas.microsoft.com/office/2006/metadata/properties"/>
    <ds:schemaRef ds:uri="http://schemas.microsoft.com/office/infopath/2007/PartnerControls"/>
    <ds:schemaRef ds:uri="ae304d90-5c1e-412e-a545-8dd7cdeeddc4"/>
  </ds:schemaRefs>
</ds:datastoreItem>
</file>

<file path=docProps/app.xml><?xml version="1.0" encoding="utf-8"?>
<Properties xmlns="http://schemas.openxmlformats.org/officeDocument/2006/extended-properties" xmlns:vt="http://schemas.openxmlformats.org/officeDocument/2006/docPropsVTypes">
  <TotalTime>0</TotalTime>
  <Words>3560</Words>
  <Application>Microsoft Office PowerPoint</Application>
  <PresentationFormat>On-screen Show (4:3)</PresentationFormat>
  <Paragraphs>360</Paragraphs>
  <Slides>37</Slides>
  <Notes>35</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37</vt:i4>
      </vt:variant>
    </vt:vector>
  </HeadingPairs>
  <TitlesOfParts>
    <vt:vector size="47" baseType="lpstr">
      <vt:lpstr>Arial</vt:lpstr>
      <vt:lpstr>Calibri</vt:lpstr>
      <vt:lpstr>Calibri Light</vt:lpstr>
      <vt:lpstr>Symbol</vt:lpstr>
      <vt:lpstr>Times New Roman</vt:lpstr>
      <vt:lpstr>Office Theme</vt:lpstr>
      <vt:lpstr>1_Office Theme</vt:lpstr>
      <vt:lpstr>1_Office Theme</vt:lpstr>
      <vt:lpstr>2_Office Theme</vt:lpstr>
      <vt:lpstr>CSDE_ppt_template2</vt:lpstr>
      <vt:lpstr>PowerPoint Presentation</vt:lpstr>
      <vt:lpstr>Each Child,  Our Future </vt:lpstr>
      <vt:lpstr>PowerPoint Presentation</vt:lpstr>
      <vt:lpstr>PowerPoint Presentation</vt:lpstr>
      <vt:lpstr>PreK-3 Strategy</vt:lpstr>
      <vt:lpstr>PowerPoint Presentation</vt:lpstr>
      <vt:lpstr>Why Ohio’s Whole Child Framework?</vt:lpstr>
      <vt:lpstr>Behavioral Health and Wellness Education Advisory Committee</vt:lpstr>
      <vt:lpstr>Work of the Behavioral Health &amp; Wellness Advisory Committee</vt:lpstr>
      <vt:lpstr>Recommendations</vt:lpstr>
      <vt:lpstr>Whole Child Advisory Group</vt:lpstr>
      <vt:lpstr>Whole Child Advisory Group Charge</vt:lpstr>
      <vt:lpstr>Work of the Past Eleven Months</vt:lpstr>
      <vt:lpstr>Ohio’s Whole Child Framework</vt:lpstr>
      <vt:lpstr>Ohio’s Whole Child Framework Supporting Document</vt:lpstr>
      <vt:lpstr>Supporting the Whole Child</vt:lpstr>
      <vt:lpstr>The Five Tenets of Ohio’s Whole Child Framework</vt:lpstr>
      <vt:lpstr>Systemic Practices for  Learning and Health</vt:lpstr>
      <vt:lpstr>Components of School and Health Support Systems</vt:lpstr>
      <vt:lpstr>Supporting Students in Developing Healthy Behaviors</vt:lpstr>
      <vt:lpstr>Services to Students  and Families</vt:lpstr>
      <vt:lpstr>Engaging Others to Support Student Wellness and Success</vt:lpstr>
      <vt:lpstr>Components of a Safe and Supporting School Environment</vt:lpstr>
      <vt:lpstr>Partnerships</vt:lpstr>
      <vt:lpstr>Ohio’s Whole Child Framework</vt:lpstr>
      <vt:lpstr>Implementation and Next Steps</vt:lpstr>
      <vt:lpstr>PowerPoint Presentation</vt:lpstr>
      <vt:lpstr>Transitions and Learning Supports in a Pandemic Context </vt:lpstr>
      <vt:lpstr>Transitions During COVID-19</vt:lpstr>
      <vt:lpstr>Collaborations are Key</vt:lpstr>
      <vt:lpstr>Transitions</vt:lpstr>
      <vt:lpstr>ESSA Transition Resources </vt:lpstr>
      <vt:lpstr>Five Core Values that Guide Effective Transition Practices</vt:lpstr>
      <vt:lpstr>PowerPoint Presentation</vt:lpstr>
      <vt:lpstr>PowerPoint Presentation</vt:lpstr>
      <vt:lpstr>Leadership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cp:lastPrinted>2020-07-07T23:00:11Z</cp:lastPrinted>
  <dcterms:created xsi:type="dcterms:W3CDTF">2020-07-07T17:38:18Z</dcterms:created>
  <dcterms:modified xsi:type="dcterms:W3CDTF">2020-09-17T16:12:11Z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0x01010066A8CEA15B0D9C4ABAF6645888780B69</vt:lpwstr>
  </property>
</Properties>
</file>