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5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6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slideLayouts/slideLayout67.xml" ContentType="application/vnd.openxmlformats-officedocument.presentationml.slideLayout+xml"/>
  <Override PartName="/ppt/theme/theme9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672" r:id="rId5"/>
    <p:sldMasterId id="2147483679" r:id="rId6"/>
    <p:sldMasterId id="2147483691" r:id="rId7"/>
    <p:sldMasterId id="2147483699" r:id="rId8"/>
    <p:sldMasterId id="2147483711" r:id="rId9"/>
    <p:sldMasterId id="2147483721" r:id="rId10"/>
    <p:sldMasterId id="2147483733" r:id="rId11"/>
    <p:sldMasterId id="2147483744" r:id="rId12"/>
    <p:sldMasterId id="2147483732" r:id="rId13"/>
  </p:sldMasterIdLst>
  <p:notesMasterIdLst>
    <p:notesMasterId r:id="rId48"/>
  </p:notesMasterIdLst>
  <p:sldIdLst>
    <p:sldId id="824" r:id="rId14"/>
    <p:sldId id="825" r:id="rId15"/>
    <p:sldId id="826" r:id="rId16"/>
    <p:sldId id="827" r:id="rId17"/>
    <p:sldId id="828" r:id="rId18"/>
    <p:sldId id="829" r:id="rId19"/>
    <p:sldId id="830" r:id="rId20"/>
    <p:sldId id="831" r:id="rId21"/>
    <p:sldId id="832" r:id="rId22"/>
    <p:sldId id="833" r:id="rId23"/>
    <p:sldId id="834" r:id="rId24"/>
    <p:sldId id="835" r:id="rId25"/>
    <p:sldId id="836" r:id="rId26"/>
    <p:sldId id="837" r:id="rId27"/>
    <p:sldId id="838" r:id="rId28"/>
    <p:sldId id="839" r:id="rId29"/>
    <p:sldId id="840" r:id="rId30"/>
    <p:sldId id="841" r:id="rId31"/>
    <p:sldId id="268" r:id="rId32"/>
    <p:sldId id="314" r:id="rId33"/>
    <p:sldId id="257" r:id="rId34"/>
    <p:sldId id="256" r:id="rId35"/>
    <p:sldId id="486" r:id="rId36"/>
    <p:sldId id="487" r:id="rId37"/>
    <p:sldId id="491" r:id="rId38"/>
    <p:sldId id="488" r:id="rId39"/>
    <p:sldId id="490" r:id="rId40"/>
    <p:sldId id="489" r:id="rId41"/>
    <p:sldId id="492" r:id="rId42"/>
    <p:sldId id="297" r:id="rId43"/>
    <p:sldId id="298" r:id="rId44"/>
    <p:sldId id="295" r:id="rId45"/>
    <p:sldId id="258" r:id="rId46"/>
    <p:sldId id="823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5"/>
    <p:restoredTop sz="68902"/>
  </p:normalViewPr>
  <p:slideViewPr>
    <p:cSldViewPr snapToGrid="0" snapToObjects="1">
      <p:cViewPr varScale="1">
        <p:scale>
          <a:sx n="72" d="100"/>
          <a:sy n="72" d="100"/>
        </p:scale>
        <p:origin x="100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slide" Target="slides/slide34.xml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3.xml"/><Relationship Id="rId29" Type="http://schemas.openxmlformats.org/officeDocument/2006/relationships/slide" Target="slides/slide16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presProps" Target="presProp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notesMaster" Target="notesMasters/notesMaster1.xml"/><Relationship Id="rId8" Type="http://schemas.openxmlformats.org/officeDocument/2006/relationships/slideMaster" Target="slideMasters/slideMaster5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slide" Target="slides/slide33.xml"/><Relationship Id="rId20" Type="http://schemas.openxmlformats.org/officeDocument/2006/relationships/slide" Target="slides/slide7.xml"/><Relationship Id="rId41" Type="http://schemas.openxmlformats.org/officeDocument/2006/relationships/slide" Target="slides/slide28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35E04F-37CA-5242-A170-4E8C646CADD5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F41CB4-1BD0-784F-852B-A24901EBB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483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73163"/>
            <a:ext cx="5632450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C815FE-FA4D-4CBD-82A8-248E0C4A762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1458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73163"/>
            <a:ext cx="5632450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C815FE-FA4D-4CBD-82A8-248E0C4A762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7423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73163"/>
            <a:ext cx="5632450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C815FE-FA4D-4CBD-82A8-248E0C4A762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6189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73163"/>
            <a:ext cx="5632450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89ABD4-8772-194A-A0B4-BCCEEE71534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8176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73163"/>
            <a:ext cx="5632450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C815FE-FA4D-4CBD-82A8-248E0C4A762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2259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73163"/>
            <a:ext cx="5632450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815FE-FA4D-4CBD-82A8-248E0C4A762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5759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73163"/>
            <a:ext cx="5632450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C815FE-FA4D-4CBD-82A8-248E0C4A762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416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73163"/>
            <a:ext cx="5632450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C815FE-FA4D-4CBD-82A8-248E0C4A762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9149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73163"/>
            <a:ext cx="5632450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97371-38A5-4945-811B-5691B4BB5DF3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220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 err="1">
                <a:latin typeface="Calibri" charset="0"/>
                <a:ea typeface="MS PGothic" charset="0"/>
              </a:rPr>
              <a:t>Mapchart.net</a:t>
            </a:r>
            <a:endParaRPr lang="en-US">
              <a:latin typeface="Calibri" charset="0"/>
              <a:ea typeface="MS PGothic" charset="0"/>
            </a:endParaRPr>
          </a:p>
          <a:p>
            <a:endParaRPr lang="en-US">
              <a:latin typeface="Calibri" charset="0"/>
              <a:ea typeface="MS PGothic" charset="0"/>
            </a:endParaRPr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29057" indent="-280406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21626" indent="-224325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570276" indent="-224325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18927" indent="-224325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467577" indent="-224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16227" indent="-224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364878" indent="-224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13528" indent="-224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A7D656-F16F-CA45-882F-60F99F180907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MS PGothic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1714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F08466-AEA7-4FC0-9459-6A32F61DA29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HaasGroteskText Std" panose="020B05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eueHaasGroteskText Std" panose="020B05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35563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73163"/>
            <a:ext cx="5632450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815FE-FA4D-4CBD-82A8-248E0C4A762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8363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>
            <a:extLst>
              <a:ext uri="{FF2B5EF4-FFF2-40B4-BE49-F238E27FC236}">
                <a16:creationId xmlns:a16="http://schemas.microsoft.com/office/drawing/2014/main" id="{90853B6C-85A2-BA4E-B695-D01F9529DD5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6" name="Notes Placeholder 2">
            <a:extLst>
              <a:ext uri="{FF2B5EF4-FFF2-40B4-BE49-F238E27FC236}">
                <a16:creationId xmlns:a16="http://schemas.microsoft.com/office/drawing/2014/main" id="{A0FAD0D1-317C-8C4C-8509-08DD4B04C24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6387" name="Slide Number Placeholder 3">
            <a:extLst>
              <a:ext uri="{FF2B5EF4-FFF2-40B4-BE49-F238E27FC236}">
                <a16:creationId xmlns:a16="http://schemas.microsoft.com/office/drawing/2014/main" id="{FD9796FD-4937-004A-8534-5A6516B883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CB44B0C-B997-104E-A885-49543188E94C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65668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73163"/>
            <a:ext cx="5632450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10248" y="4518204"/>
            <a:ext cx="5681980" cy="4009661"/>
          </a:xfrm>
        </p:spPr>
        <p:txBody>
          <a:bodyPr/>
          <a:lstStyle/>
          <a:p>
            <a:endParaRPr lang="en-US" b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A1427-C1F4-4E67-AF1E-AF11FD13506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4901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73163"/>
            <a:ext cx="5632450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815FE-FA4D-4CBD-82A8-248E0C4A762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5110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73163"/>
            <a:ext cx="5632450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1F2BF3-F309-4772-846C-3E6A6F9FE08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4936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73163"/>
            <a:ext cx="5632450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A1427-C1F4-4E67-AF1E-AF11FD13506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4399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73163"/>
            <a:ext cx="5632450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A1427-C1F4-4E67-AF1E-AF11FD13506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6043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73163"/>
            <a:ext cx="5632450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815FE-FA4D-4CBD-82A8-248E0C4A762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4707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73163"/>
            <a:ext cx="5632450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C815FE-FA4D-4CBD-82A8-248E0C4A762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021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86B9C-840D-4807-A9AA-DFAC6E48E0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A1744C-B285-4CE4-B2BC-50FAD52DDB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79D5DD-33DC-4D40-96DD-A87D58D1F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856BA-9CCF-43BC-AB0E-E38B2F4450CB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EA0E21-577E-4857-B998-5C931AD90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E120D4-640A-4130-AD9D-73D52FADB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4078F-42E8-445F-8B0E-11D5C63DF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298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78CB3-B61C-41D0-B04A-7E10BD120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637FDC-0E63-4348-8302-71072D6E81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6ADE43-019E-4BB5-BC24-AAC5E2CA6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856BA-9CCF-43BC-AB0E-E38B2F4450CB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C2040D-40C1-488A-8493-AA7676411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9821AF-6EBE-4684-9FE9-14519D377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4078F-42E8-445F-8B0E-11D5C63DF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403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052BD8-47C2-41B4-BFC4-BE27E7B694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FCD7CA-BB59-4234-9F42-0CD6DD5C51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8ED578-6CBC-4F5C-B655-952CC3A7F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856BA-9CCF-43BC-AB0E-E38B2F4450CB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DF4201-9C5D-4C62-B062-04528A59B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277632-6FB3-401A-94A8-673C4DC13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4078F-42E8-445F-8B0E-11D5C63DF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2372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Logo Only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188564"/>
            <a:ext cx="12192000" cy="1199223"/>
          </a:xfrm>
          <a:solidFill>
            <a:schemeClr val="accent2"/>
          </a:solidFill>
        </p:spPr>
        <p:txBody>
          <a:bodyPr wrap="square" lIns="182880" tIns="91440" rIns="182880" bIns="91440" spcCol="0" anchor="ctr">
            <a:normAutofit/>
          </a:bodyPr>
          <a:lstStyle>
            <a:lvl1pPr algn="ctr">
              <a:lnSpc>
                <a:spcPct val="90000"/>
              </a:lnSpc>
              <a:defRPr sz="36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5387787"/>
            <a:ext cx="12192000" cy="14702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802467" y="5644884"/>
            <a:ext cx="6587067" cy="90306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1000"/>
              </a:spcAft>
              <a:buNone/>
              <a:defRPr sz="1800" baseline="0"/>
            </a:lvl1pPr>
          </a:lstStyle>
          <a:p>
            <a:r>
              <a:rPr lang="en-US" sz="1800" dirty="0" err="1"/>
              <a:t>Firstname</a:t>
            </a:r>
            <a:r>
              <a:rPr lang="en-US" sz="1800" dirty="0"/>
              <a:t> </a:t>
            </a:r>
            <a:r>
              <a:rPr lang="en-US" sz="1800" dirty="0" err="1"/>
              <a:t>Lastname</a:t>
            </a:r>
            <a:r>
              <a:rPr lang="en-US" sz="1800" dirty="0"/>
              <a:t> | Job Title</a:t>
            </a:r>
          </a:p>
          <a:p>
            <a:r>
              <a:rPr lang="en-US" sz="1800" dirty="0"/>
              <a:t>Date</a:t>
            </a:r>
            <a:endParaRPr lang="en-US" dirty="0"/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7ED242C-24FB-43A0-BCB6-43756FC812F6}" type="datetime1">
              <a:rPr lang="en-US" smtClean="0"/>
              <a:t>9/17/2020</a:t>
            </a:fld>
            <a:endParaRPr lang="en-US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118" y="1436952"/>
            <a:ext cx="5834253" cy="1348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5401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(Logo Only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188564"/>
            <a:ext cx="12192000" cy="1199223"/>
          </a:xfrm>
          <a:solidFill>
            <a:schemeClr val="accent1"/>
          </a:solidFill>
        </p:spPr>
        <p:txBody>
          <a:bodyPr wrap="square" lIns="182880" tIns="91440" rIns="182880" bIns="91440" spcCol="0" anchor="ctr">
            <a:normAutofit/>
          </a:bodyPr>
          <a:lstStyle>
            <a:lvl1pPr algn="ctr">
              <a:lnSpc>
                <a:spcPct val="90000"/>
              </a:lnSpc>
              <a:defRPr sz="36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5387786"/>
            <a:ext cx="12192000" cy="1470213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802467" y="5644884"/>
            <a:ext cx="6587067" cy="90306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1000"/>
              </a:spcAft>
              <a:buNone/>
              <a:defRPr sz="1800" baseline="0"/>
            </a:lvl1pPr>
          </a:lstStyle>
          <a:p>
            <a:r>
              <a:rPr lang="en-US" sz="1800" dirty="0" err="1"/>
              <a:t>Firstname</a:t>
            </a:r>
            <a:r>
              <a:rPr lang="en-US" sz="1800" dirty="0"/>
              <a:t> </a:t>
            </a:r>
            <a:r>
              <a:rPr lang="en-US" sz="1800" dirty="0" err="1"/>
              <a:t>Lastname</a:t>
            </a:r>
            <a:r>
              <a:rPr lang="en-US" sz="1800" dirty="0"/>
              <a:t> | Job Title</a:t>
            </a:r>
          </a:p>
          <a:p>
            <a:r>
              <a:rPr lang="en-US" sz="1800" dirty="0"/>
              <a:t>Date</a:t>
            </a:r>
            <a:endParaRPr lang="en-US" dirty="0"/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7ED242C-24FB-43A0-BCB6-43756FC812F6}" type="datetime1">
              <a:rPr lang="en-US" smtClean="0"/>
              <a:t>9/17/2020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Optional Tagline Goes Here </a:t>
            </a:r>
            <a:r>
              <a:rPr lang="en-US">
                <a:solidFill>
                  <a:schemeClr val="accent1"/>
                </a:solidFill>
              </a:rPr>
              <a:t>|</a:t>
            </a:r>
            <a:r>
              <a:rPr lang="en-US"/>
              <a:t> mn.gov/websiteurl</a:t>
            </a:r>
            <a:endParaRPr lang="en-US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MN.IT Services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2377" y="1803811"/>
            <a:ext cx="5447246" cy="723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7884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Clr>
                <a:schemeClr val="accent1"/>
              </a:buClr>
              <a:buNone/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D5D47-1752-4D84-8BFB-C2F71A34C932}" type="datetime1">
              <a:rPr lang="en-US" smtClean="0"/>
              <a:t>9/17/2020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2885256" y="6356350"/>
            <a:ext cx="64214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rgbClr val="003865"/>
                </a:solidFill>
              </a:rPr>
              <a:t>Leading for educational excellence and equity, every day for every one.</a:t>
            </a:r>
            <a:r>
              <a:rPr lang="en-US" dirty="0"/>
              <a:t> </a:t>
            </a:r>
            <a:r>
              <a:rPr lang="en-US" dirty="0">
                <a:solidFill>
                  <a:schemeClr val="accent2"/>
                </a:solidFill>
              </a:rPr>
              <a:t>|</a:t>
            </a:r>
            <a:r>
              <a:rPr lang="en-US" dirty="0"/>
              <a:t> </a:t>
            </a:r>
            <a:r>
              <a:rPr lang="en-US" dirty="0">
                <a:solidFill>
                  <a:srgbClr val="003865"/>
                </a:solidFill>
              </a:rPr>
              <a:t>education.mn.gov</a:t>
            </a:r>
          </a:p>
        </p:txBody>
      </p:sp>
    </p:spTree>
    <p:extLst>
      <p:ext uri="{BB962C8B-B14F-4D97-AF65-F5344CB8AC3E}">
        <p14:creationId xmlns:p14="http://schemas.microsoft.com/office/powerpoint/2010/main" val="41462003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plit White BG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594624"/>
            <a:ext cx="5181600" cy="4582339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594624"/>
            <a:ext cx="5181600" cy="4582339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98DD1-C477-482D-A126-3FBDD1778E48}" type="datetime1">
              <a:rPr lang="en-US" smtClean="0"/>
              <a:t>9/17/2020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accent2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2885256" y="6356350"/>
            <a:ext cx="64214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rgbClr val="003865"/>
                </a:solidFill>
              </a:rPr>
              <a:t>Leading for educational excellence and equity, every day for every one.</a:t>
            </a:r>
            <a:r>
              <a:rPr lang="en-US" dirty="0"/>
              <a:t> </a:t>
            </a:r>
            <a:r>
              <a:rPr lang="en-US" dirty="0">
                <a:solidFill>
                  <a:schemeClr val="accent2"/>
                </a:solidFill>
              </a:rPr>
              <a:t>|</a:t>
            </a:r>
            <a:r>
              <a:rPr lang="en-US" dirty="0"/>
              <a:t> </a:t>
            </a:r>
            <a:r>
              <a:rPr lang="en-US" dirty="0">
                <a:solidFill>
                  <a:srgbClr val="003865"/>
                </a:solidFill>
              </a:rPr>
              <a:t>education.mn.gov</a:t>
            </a:r>
          </a:p>
        </p:txBody>
      </p:sp>
    </p:spTree>
    <p:extLst>
      <p:ext uri="{BB962C8B-B14F-4D97-AF65-F5344CB8AC3E}">
        <p14:creationId xmlns:p14="http://schemas.microsoft.com/office/powerpoint/2010/main" val="20005780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 (Boxed)"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35281"/>
            <a:ext cx="10515600" cy="4841682"/>
          </a:xfrm>
          <a:solidFill>
            <a:schemeClr val="bg1"/>
          </a:solidFill>
        </p:spPr>
        <p:txBody>
          <a:bodyPr lIns="228600" tIns="548640" rIns="274320"/>
          <a:lstStyle>
            <a:lvl1pPr marL="0" indent="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500"/>
            </a:lvl1pPr>
            <a:lvl2pPr marL="800100" indent="-34290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/>
            </a:lvl2pPr>
            <a:lvl3pPr marL="1200150" indent="-28575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/>
            </a:lvl3pPr>
            <a:lvl4pPr marL="1657350" indent="-28575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/>
            </a:lvl4pPr>
            <a:lvl5pPr marL="2114550" indent="-28575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98C9B-0587-4A1E-9E03-E4C9FE222F08}" type="datetime1">
              <a:rPr lang="en-US" smtClean="0"/>
              <a:t>9/17/2020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2885256" y="6356350"/>
            <a:ext cx="64214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rgbClr val="003865"/>
                </a:solidFill>
              </a:rPr>
              <a:t>Leading for educational excellence and equity, every day for every one.</a:t>
            </a:r>
            <a:r>
              <a:rPr lang="en-US" dirty="0"/>
              <a:t> </a:t>
            </a:r>
            <a:r>
              <a:rPr lang="en-US" dirty="0">
                <a:solidFill>
                  <a:schemeClr val="accent2"/>
                </a:solidFill>
              </a:rPr>
              <a:t>|</a:t>
            </a:r>
            <a:r>
              <a:rPr lang="en-US" dirty="0"/>
              <a:t> </a:t>
            </a:r>
            <a:r>
              <a:rPr lang="en-US" dirty="0">
                <a:solidFill>
                  <a:srgbClr val="003865"/>
                </a:solidFill>
              </a:rPr>
              <a:t>education.mn.gov</a:t>
            </a:r>
          </a:p>
        </p:txBody>
      </p:sp>
    </p:spTree>
    <p:extLst>
      <p:ext uri="{BB962C8B-B14F-4D97-AF65-F5344CB8AC3E}">
        <p14:creationId xmlns:p14="http://schemas.microsoft.com/office/powerpoint/2010/main" val="11182636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Solid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2212733"/>
            <a:ext cx="10515600" cy="1472163"/>
          </a:xfrm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you!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3684897"/>
            <a:ext cx="10515600" cy="2517600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firstname.lastname@state.mn.us</a:t>
            </a:r>
          </a:p>
          <a:p>
            <a:pPr lvl="0"/>
            <a:r>
              <a:rPr lang="en-US" dirty="0"/>
              <a:t>555-555-5555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094F804-653A-41F1-A565-1098D9DEB37A}" type="datetime1">
              <a:rPr lang="en-US" smtClean="0"/>
              <a:t>9/17/2020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2885256" y="6356350"/>
            <a:ext cx="64214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Leading for educational excellence and equity, every day for every one. </a:t>
            </a:r>
            <a:r>
              <a:rPr lang="en-US" dirty="0">
                <a:solidFill>
                  <a:schemeClr val="accent2"/>
                </a:solidFill>
              </a:rPr>
              <a:t>|</a:t>
            </a:r>
            <a:r>
              <a:rPr lang="en-US" dirty="0"/>
              <a:t> education.mn.gov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7176" y="594061"/>
            <a:ext cx="3486624" cy="46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6641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BDC9BB-7A63-354D-8723-042586926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7862A8-9657-1F42-A578-76471696A06A}" type="datetimeFigureOut">
              <a:rPr lang="en-US"/>
              <a:pPr>
                <a:defRPr/>
              </a:pPr>
              <a:t>9/17/2020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3E7027-FAC9-3D4F-8202-B1D946E81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086178-6C18-4E47-A63F-E2A11B592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E5E20B-2A10-934A-B21A-D726AFB5BD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7472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A4BF3F-B1A2-0C41-AE1E-3E40DC66B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B31A38-4C6C-FF46-85DA-BD33D319D2D4}" type="datetimeFigureOut">
              <a:rPr lang="en-US"/>
              <a:pPr>
                <a:defRPr/>
              </a:pPr>
              <a:t>9/17/2020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C03D39-EBF8-9B44-A698-89C6318A1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22DE99-CE51-4946-8E1C-9DC329907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9C0AA9-04EB-FD44-9C19-299F1A8BAC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898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1CB0C-E2FD-41C7-B778-C3C70751C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7FA496-02FA-4B72-8D4B-D01C905058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1AC55E-083E-419D-9C06-281591BA0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856BA-9CCF-43BC-AB0E-E38B2F4450CB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266F6E-E917-4E80-B64A-53729BCD4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4FD6CA-1E28-45CA-8662-24C8E3B76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4078F-42E8-445F-8B0E-11D5C63DF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0173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8A45E5-6228-A24C-8B3C-807C3D8E0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2D9EE2-9D69-914E-954C-8FEF5E5FC5FD}" type="datetimeFigureOut">
              <a:rPr lang="en-US"/>
              <a:pPr>
                <a:defRPr/>
              </a:pPr>
              <a:t>9/17/2020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751CB1-AF26-8942-833F-F0295D812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C2B0EF-D18B-1545-9FE5-667A87CF3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E5A3BB-2BA8-D74C-A77F-7044F3BA42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6043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49A8EFF-7DF6-8D48-B9BA-3725A8049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D812AF-8991-2441-9CDB-FA7CBC33B509}" type="datetimeFigureOut">
              <a:rPr lang="en-US"/>
              <a:pPr>
                <a:defRPr/>
              </a:pPr>
              <a:t>9/17/2020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83753A0-9CEB-2B4A-8CF1-D7F97728B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B7C55B6-459E-CD41-B1E3-28F7F6CB6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EC00E6-078E-FC45-B05C-1AD5685169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0282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00CE96F-6695-7343-A7A2-1330056BE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74B11-CEAD-B84F-B9ED-498E6447581A}" type="datetimeFigureOut">
              <a:rPr lang="en-US"/>
              <a:pPr>
                <a:defRPr/>
              </a:pPr>
              <a:t>9/17/2020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58D8243-C961-EF4E-94C5-74E7F092A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69234FC-A025-984E-8EBC-BC650A1F1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8EE39F-E6CE-C340-9DE2-5F89C734E2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2704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3265D12-D85F-FB49-865D-82696E16A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FE879B-FDA7-F340-890E-2E0DD8B399DF}" type="datetimeFigureOut">
              <a:rPr lang="en-US"/>
              <a:pPr>
                <a:defRPr/>
              </a:pPr>
              <a:t>9/17/2020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BF9DCEF-967E-1F41-B8F8-F02C85A82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187E97D-6AFC-854D-8019-4D1CB6164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21F066-0ADA-024C-8DB1-5AD545E74E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9746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1631C17-7204-8640-9D4E-679E9ECF7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8C4F64-CC8A-3740-AE77-9AB69555E9CD}" type="datetimeFigureOut">
              <a:rPr lang="en-US"/>
              <a:pPr>
                <a:defRPr/>
              </a:pPr>
              <a:t>9/17/2020</a:t>
            </a:fld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11EDF7E-2754-684A-921A-481AC6E15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C674AEF-D030-6942-9E9B-3AC9A05EE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D3621-EB19-C647-8176-887964AF5B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4003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E82EC74-5009-5F43-B1FC-A1B23FBE6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CDB2F5-ACB3-2F4E-9893-7B009E413451}" type="datetimeFigureOut">
              <a:rPr lang="en-US"/>
              <a:pPr>
                <a:defRPr/>
              </a:pPr>
              <a:t>9/17/2020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6FED945-5027-E944-8B57-5426E048F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2BBEA1A-05CB-BA4C-AFBC-5FEE209A9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1AA155-5055-4D47-9E01-E6AD83B03E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4128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421B49E-1B3C-AD42-A7D6-23B9C6D65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229A8C-1E69-224F-A73B-D5B10F7EC737}" type="datetimeFigureOut">
              <a:rPr lang="en-US"/>
              <a:pPr>
                <a:defRPr/>
              </a:pPr>
              <a:t>9/17/2020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2CB1816-5AD3-4F41-90C2-8FA8BE572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955F1B7-05B2-B64C-97D4-3717FF6EA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419162-13CC-5E46-94BE-CADA8AB096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3319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95C4D4-7131-DA46-BD43-574959FBE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399737-B28D-864B-94FF-BDD031CB945E}" type="datetimeFigureOut">
              <a:rPr lang="en-US"/>
              <a:pPr>
                <a:defRPr/>
              </a:pPr>
              <a:t>9/17/2020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1B1313-4935-254F-9947-6914EF14D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64FD7C-45FB-D944-9080-10484DB05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52841D-6CA7-4C4E-AFED-5E611EE040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1247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B86F94-EE7E-964C-B71D-7BE37F72D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F322AE-A33C-9F44-9FB4-FC568CF4F8E8}" type="datetimeFigureOut">
              <a:rPr lang="en-US"/>
              <a:pPr>
                <a:defRPr/>
              </a:pPr>
              <a:t>9/17/2020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A3E3AC-FD09-254C-9051-E9B584493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47FA14-56CB-8F49-93D1-EEB063757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B22586-15CB-4E45-BE6A-91A1EEDB41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0542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title"/>
          </p:nvPr>
        </p:nvSpPr>
        <p:spPr>
          <a:xfrm>
            <a:off x="609600" y="1143000"/>
            <a:ext cx="109728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Trebuchet MS"/>
              <a:buNone/>
              <a:defRPr sz="4000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09600" y="2249424"/>
            <a:ext cx="10972800" cy="4325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Georgia"/>
              <a:buChar char="•"/>
              <a:defRPr sz="2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39370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Georgia"/>
              <a:buChar char="▫"/>
              <a:defRPr sz="26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marR="0" lvl="2" indent="-381000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Char char="⚫"/>
              <a:defRPr sz="2400" b="0" i="0" u="none" strike="noStrike" cap="none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marR="0" lvl="3" indent="-368300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Noto Sans Symbols"/>
              <a:buChar char="⚫"/>
              <a:defRPr sz="2200" b="0" i="0" u="none" strike="noStrike" cap="none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marR="0" lvl="4" indent="-3556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Georgia"/>
              <a:buChar char="▫"/>
              <a:defRPr sz="20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marR="0" lvl="5" indent="-3429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Georgia"/>
              <a:buChar char="▫"/>
              <a:defRPr sz="18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3200400" marR="0" lvl="6" indent="-3302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Georgia"/>
              <a:buChar char="▫"/>
              <a:defRPr sz="16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657600" marR="0" lvl="7" indent="-32385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Georgia"/>
              <a:buChar char="◦"/>
              <a:defRPr sz="15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4114800" marR="0" lvl="8" indent="-3175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Georgia"/>
              <a:buChar char="◦"/>
              <a:defRPr sz="14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dt" idx="10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ftr" idx="11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sldNum" idx="12"/>
          </p:nvPr>
        </p:nvSpPr>
        <p:spPr>
          <a:xfrm>
            <a:off x="10899648" y="2272"/>
            <a:ext cx="10160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349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D730F-AB54-457E-AD66-0547E1E96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9499C8-A266-42D5-A947-32FDFA06BF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0CA892-5E9A-4092-AF7E-9085399FF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856BA-9CCF-43BC-AB0E-E38B2F4450CB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B853DF-A649-4548-9442-BCE39BC7F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8CBA37-BC1F-4EF0-8C31-F233C6A56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4078F-42E8-445F-8B0E-11D5C63DF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6983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>
            <a:spLocks noGrp="1"/>
          </p:cNvSpPr>
          <p:nvPr>
            <p:ph type="title"/>
          </p:nvPr>
        </p:nvSpPr>
        <p:spPr>
          <a:xfrm rot="-5400000">
            <a:off x="5304296" y="3058777"/>
            <a:ext cx="4681637" cy="782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Trebuchet MS"/>
              <a:buNone/>
              <a:defRPr sz="2000" b="1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8" name="Shape 58"/>
          <p:cNvSpPr>
            <a:spLocks noGrp="1"/>
          </p:cNvSpPr>
          <p:nvPr>
            <p:ph type="pic" idx="2"/>
          </p:nvPr>
        </p:nvSpPr>
        <p:spPr>
          <a:xfrm>
            <a:off x="538228" y="1143000"/>
            <a:ext cx="6096000" cy="4572000"/>
          </a:xfrm>
          <a:prstGeom prst="rect">
            <a:avLst/>
          </a:prstGeom>
          <a:solidFill>
            <a:srgbClr val="EAEAEA"/>
          </a:solidFill>
          <a:ln w="5080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31750" dir="4800000" algn="tl" rotWithShape="0">
              <a:srgbClr val="000000">
                <a:alpha val="24705"/>
              </a:srgbClr>
            </a:outerShdw>
          </a:effectLst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Georgia"/>
              <a:buNone/>
              <a:defRPr sz="32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Georgia"/>
              <a:buChar char="▫"/>
              <a:defRPr sz="26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Char char="⚫"/>
              <a:defRPr sz="2400" b="0" i="0" u="none" strike="noStrike" cap="none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Noto Sans Symbols"/>
              <a:buChar char="⚫"/>
              <a:defRPr sz="2200" b="0" i="0" u="none" strike="noStrike" cap="none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Georgia"/>
              <a:buChar char="▫"/>
              <a:defRPr sz="20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Georgia"/>
              <a:buChar char="▫"/>
              <a:defRPr sz="18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Georgia"/>
              <a:buChar char="▫"/>
              <a:defRPr sz="16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Georgia"/>
              <a:buChar char="◦"/>
              <a:defRPr sz="15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Georgia"/>
              <a:buChar char="◦"/>
              <a:defRPr sz="14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8117924" y="3274309"/>
            <a:ext cx="3454400" cy="2516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"/>
              <a:buFont typeface="Georgia"/>
              <a:buNone/>
              <a:defRPr sz="13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22860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Georgia"/>
              <a:buNone/>
              <a:defRPr sz="12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marR="0" lvl="2" indent="-228600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None/>
              <a:defRPr sz="1000" b="0" i="0" u="none" strike="noStrike" cap="none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marR="0" lvl="3" indent="-228600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sz="900" b="0" i="0" u="none" strike="noStrike" cap="none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marR="0" lvl="4" indent="-2286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00"/>
              <a:buFont typeface="Georgia"/>
              <a:buNone/>
              <a:defRPr sz="9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marR="0" lvl="5" indent="-3429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Georgia"/>
              <a:buChar char="▫"/>
              <a:defRPr sz="18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3200400" marR="0" lvl="6" indent="-3302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Georgia"/>
              <a:buChar char="▫"/>
              <a:defRPr sz="16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657600" marR="0" lvl="7" indent="-32385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Georgia"/>
              <a:buChar char="◦"/>
              <a:defRPr sz="15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4114800" marR="0" lvl="8" indent="-3175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Georgia"/>
              <a:buChar char="◦"/>
              <a:defRPr sz="14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dt" idx="10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ftr" idx="11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sldNum" idx="12"/>
          </p:nvPr>
        </p:nvSpPr>
        <p:spPr>
          <a:xfrm>
            <a:off x="10899648" y="2272"/>
            <a:ext cx="10160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4923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title"/>
          </p:nvPr>
        </p:nvSpPr>
        <p:spPr>
          <a:xfrm>
            <a:off x="963084" y="19812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300"/>
              <a:buFont typeface="Trebuchet MS"/>
              <a:buNone/>
              <a:defRPr sz="43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963084" y="3367088"/>
            <a:ext cx="10363200" cy="1509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Georgia"/>
              <a:buNone/>
              <a:defRPr sz="21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22860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Georgia"/>
              <a:buNone/>
              <a:defRPr sz="1800" b="0" i="0" u="none" strike="noStrike" cap="non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marR="0" lvl="2" indent="-228600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marR="0" lvl="3" indent="-228600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marR="0" lvl="4" indent="-2286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Georgia"/>
              <a:buNone/>
              <a:defRPr sz="1400" b="0" i="0" u="none" strike="noStrike" cap="non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marR="0" lvl="5" indent="-3429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Georgia"/>
              <a:buChar char="▫"/>
              <a:defRPr sz="18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3200400" marR="0" lvl="6" indent="-3302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Georgia"/>
              <a:buChar char="▫"/>
              <a:defRPr sz="16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657600" marR="0" lvl="7" indent="-32385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Georgia"/>
              <a:buChar char="◦"/>
              <a:defRPr sz="15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4114800" marR="0" lvl="8" indent="-3175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Georgia"/>
              <a:buChar char="◦"/>
              <a:defRPr sz="14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dt" idx="10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ftr" idx="11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sldNum" idx="12"/>
          </p:nvPr>
        </p:nvSpPr>
        <p:spPr>
          <a:xfrm>
            <a:off x="10899648" y="2272"/>
            <a:ext cx="10160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7719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>
            <a:off x="609600" y="1143000"/>
            <a:ext cx="109728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Trebuchet MS"/>
              <a:buNone/>
              <a:defRPr sz="4000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609600" y="2249425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556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Georgia"/>
              <a:buChar char="•"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34925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Georgia"/>
              <a:buChar char="▫"/>
              <a:defRPr sz="19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marR="0" lvl="2" indent="-342900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⚫"/>
              <a:defRPr sz="1800" b="0" i="0" u="none" strike="noStrike" cap="none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marR="0" lvl="3" indent="-342900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⚫"/>
              <a:defRPr sz="1800" b="0" i="0" u="none" strike="noStrike" cap="none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marR="0" lvl="4" indent="-3429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Georgia"/>
              <a:buChar char="▫"/>
              <a:defRPr sz="18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marR="0" lvl="5" indent="-3429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Georgia"/>
              <a:buChar char="▫"/>
              <a:defRPr sz="18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3200400" marR="0" lvl="6" indent="-3302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Georgia"/>
              <a:buChar char="▫"/>
              <a:defRPr sz="16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657600" marR="0" lvl="7" indent="-32385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Georgia"/>
              <a:buChar char="◦"/>
              <a:defRPr sz="15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4114800" marR="0" lvl="8" indent="-3175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Georgia"/>
              <a:buChar char="◦"/>
              <a:defRPr sz="14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body" idx="2"/>
          </p:nvPr>
        </p:nvSpPr>
        <p:spPr>
          <a:xfrm>
            <a:off x="6197600" y="2249425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556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Georgia"/>
              <a:buChar char="•"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34925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Georgia"/>
              <a:buChar char="▫"/>
              <a:defRPr sz="19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marR="0" lvl="2" indent="-342900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⚫"/>
              <a:defRPr sz="1800" b="0" i="0" u="none" strike="noStrike" cap="none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marR="0" lvl="3" indent="-342900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⚫"/>
              <a:defRPr sz="1800" b="0" i="0" u="none" strike="noStrike" cap="none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marR="0" lvl="4" indent="-3429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Georgia"/>
              <a:buChar char="▫"/>
              <a:defRPr sz="18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marR="0" lvl="5" indent="-3429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Georgia"/>
              <a:buChar char="▫"/>
              <a:defRPr sz="18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3200400" marR="0" lvl="6" indent="-3302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Georgia"/>
              <a:buChar char="▫"/>
              <a:defRPr sz="16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657600" marR="0" lvl="7" indent="-32385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Georgia"/>
              <a:buChar char="◦"/>
              <a:defRPr sz="15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4114800" marR="0" lvl="8" indent="-3175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Georgia"/>
              <a:buChar char="◦"/>
              <a:defRPr sz="14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dt" idx="10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ftr" idx="11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sldNum" idx="12"/>
          </p:nvPr>
        </p:nvSpPr>
        <p:spPr>
          <a:xfrm>
            <a:off x="10899648" y="2272"/>
            <a:ext cx="10160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73257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title"/>
          </p:nvPr>
        </p:nvSpPr>
        <p:spPr>
          <a:xfrm>
            <a:off x="7137995" y="1101970"/>
            <a:ext cx="4511040" cy="877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rebuchet MS"/>
              <a:buNone/>
              <a:defRPr sz="1800" b="1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7137995" y="2010727"/>
            <a:ext cx="4511040" cy="4617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Georgia"/>
              <a:buNone/>
              <a:defRPr sz="14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22860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Georgia"/>
              <a:buNone/>
              <a:defRPr sz="12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marR="0" lvl="2" indent="-228600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None/>
              <a:defRPr sz="1000" b="0" i="0" u="none" strike="noStrike" cap="none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marR="0" lvl="3" indent="-228600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sz="900" b="0" i="0" u="none" strike="noStrike" cap="none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marR="0" lvl="4" indent="-2286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00"/>
              <a:buFont typeface="Georgia"/>
              <a:buNone/>
              <a:defRPr sz="9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marR="0" lvl="5" indent="-3429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Georgia"/>
              <a:buChar char="▫"/>
              <a:defRPr sz="18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3200400" marR="0" lvl="6" indent="-3302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Georgia"/>
              <a:buChar char="▫"/>
              <a:defRPr sz="16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657600" marR="0" lvl="7" indent="-32385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Georgia"/>
              <a:buChar char="◦"/>
              <a:defRPr sz="15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4114800" marR="0" lvl="8" indent="-3175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Georgia"/>
              <a:buChar char="◦"/>
              <a:defRPr sz="14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88" name="Shape 88"/>
          <p:cNvSpPr txBox="1">
            <a:spLocks noGrp="1"/>
          </p:cNvSpPr>
          <p:nvPr>
            <p:ph type="body" idx="2"/>
          </p:nvPr>
        </p:nvSpPr>
        <p:spPr>
          <a:xfrm>
            <a:off x="203200" y="776287"/>
            <a:ext cx="6803136" cy="5852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Georgia"/>
              <a:buChar char="•"/>
              <a:defRPr sz="32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40640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Georgia"/>
              <a:buChar char="▫"/>
              <a:defRPr sz="28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marR="0" lvl="2" indent="-381000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Char char="⚫"/>
              <a:defRPr sz="2400" b="0" i="0" u="none" strike="noStrike" cap="none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marR="0" lvl="3" indent="-355600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⚫"/>
              <a:defRPr sz="2000" b="0" i="0" u="none" strike="noStrike" cap="none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marR="0" lvl="4" indent="-3556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Georgia"/>
              <a:buChar char="▫"/>
              <a:defRPr sz="20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marR="0" lvl="5" indent="-3429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Georgia"/>
              <a:buChar char="▫"/>
              <a:defRPr sz="18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3200400" marR="0" lvl="6" indent="-3302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Georgia"/>
              <a:buChar char="▫"/>
              <a:defRPr sz="16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657600" marR="0" lvl="7" indent="-32385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Georgia"/>
              <a:buChar char="◦"/>
              <a:defRPr sz="15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4114800" marR="0" lvl="8" indent="-3175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Georgia"/>
              <a:buChar char="◦"/>
              <a:defRPr sz="14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89" name="Shape 89"/>
          <p:cNvSpPr txBox="1">
            <a:spLocks noGrp="1"/>
          </p:cNvSpPr>
          <p:nvPr>
            <p:ph type="dt" idx="10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ftr" idx="11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sldNum" idx="12"/>
          </p:nvPr>
        </p:nvSpPr>
        <p:spPr>
          <a:xfrm>
            <a:off x="10899648" y="2272"/>
            <a:ext cx="10160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0500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>
            <a:spLocks noGrp="1"/>
          </p:cNvSpPr>
          <p:nvPr>
            <p:ph type="title"/>
          </p:nvPr>
        </p:nvSpPr>
        <p:spPr>
          <a:xfrm>
            <a:off x="609600" y="1143000"/>
            <a:ext cx="109728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Trebuchet MS"/>
              <a:buNone/>
              <a:defRPr sz="4000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 rot="5400000">
            <a:off x="3933444" y="-1074420"/>
            <a:ext cx="4325112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Georgia"/>
              <a:buChar char="•"/>
              <a:defRPr sz="2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39370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Georgia"/>
              <a:buChar char="▫"/>
              <a:defRPr sz="26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marR="0" lvl="2" indent="-381000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Char char="⚫"/>
              <a:defRPr sz="2400" b="0" i="0" u="none" strike="noStrike" cap="none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marR="0" lvl="3" indent="-368300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Noto Sans Symbols"/>
              <a:buChar char="⚫"/>
              <a:defRPr sz="2200" b="0" i="0" u="none" strike="noStrike" cap="none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marR="0" lvl="4" indent="-3556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Georgia"/>
              <a:buChar char="▫"/>
              <a:defRPr sz="20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marR="0" lvl="5" indent="-3429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Georgia"/>
              <a:buChar char="▫"/>
              <a:defRPr sz="18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3200400" marR="0" lvl="6" indent="-3302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Georgia"/>
              <a:buChar char="▫"/>
              <a:defRPr sz="16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657600" marR="0" lvl="7" indent="-32385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Georgia"/>
              <a:buChar char="◦"/>
              <a:defRPr sz="15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4114800" marR="0" lvl="8" indent="-3175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Georgia"/>
              <a:buChar char="◦"/>
              <a:defRPr sz="14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dt" idx="10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96" name="Shape 96"/>
          <p:cNvSpPr txBox="1">
            <a:spLocks noGrp="1"/>
          </p:cNvSpPr>
          <p:nvPr>
            <p:ph type="ftr" idx="11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sldNum" idx="12"/>
          </p:nvPr>
        </p:nvSpPr>
        <p:spPr>
          <a:xfrm>
            <a:off x="10899648" y="2272"/>
            <a:ext cx="10160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1128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 rot="5400000">
            <a:off x="7569200" y="2616200"/>
            <a:ext cx="5486400" cy="2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Trebuchet MS"/>
              <a:buNone/>
              <a:defRPr sz="4000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 rot="5400000">
            <a:off x="2032000" y="-279400"/>
            <a:ext cx="5486400" cy="83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Georgia"/>
              <a:buChar char="•"/>
              <a:defRPr sz="2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39370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Georgia"/>
              <a:buChar char="▫"/>
              <a:defRPr sz="26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marR="0" lvl="2" indent="-381000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Char char="⚫"/>
              <a:defRPr sz="2400" b="0" i="0" u="none" strike="noStrike" cap="none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marR="0" lvl="3" indent="-368300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Noto Sans Symbols"/>
              <a:buChar char="⚫"/>
              <a:defRPr sz="2200" b="0" i="0" u="none" strike="noStrike" cap="none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marR="0" lvl="4" indent="-3556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Georgia"/>
              <a:buChar char="▫"/>
              <a:defRPr sz="20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marR="0" lvl="5" indent="-3429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Georgia"/>
              <a:buChar char="▫"/>
              <a:defRPr sz="18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3200400" marR="0" lvl="6" indent="-3302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Georgia"/>
              <a:buChar char="▫"/>
              <a:defRPr sz="16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657600" marR="0" lvl="7" indent="-32385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Georgia"/>
              <a:buChar char="◦"/>
              <a:defRPr sz="15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4114800" marR="0" lvl="8" indent="-3175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Georgia"/>
              <a:buChar char="◦"/>
              <a:defRPr sz="14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dt" idx="10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ftr" idx="11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sldNum" idx="12"/>
          </p:nvPr>
        </p:nvSpPr>
        <p:spPr>
          <a:xfrm>
            <a:off x="10899648" y="2272"/>
            <a:ext cx="10160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42244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A35FEB-F5B4-D24C-BA2B-9E382C2413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19563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701A1-013C-D64D-AD95-E6BBC8B01D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652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E0B6D-ACF1-B640-B5A8-D91B1539FF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8413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AD3CF6-4585-514F-A020-0D0E061B54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778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2731D-002F-44A4-97C5-947B44A7F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19156C-999D-47D7-9A7E-CBD70B3640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3B904E-2561-42BE-A088-19E65FD998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D2F13F-9296-4AFE-BE08-D6018A9C8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856BA-9CCF-43BC-AB0E-E38B2F4450CB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BA5DF4-F285-434C-B080-93DCFD516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A90ACD-3CE0-43C3-BAB3-8BEEA67F1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4078F-42E8-445F-8B0E-11D5C63DF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93010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4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E54D0-0715-E14E-B020-6A39E47DEC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91243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3E0FD2-9872-9641-87D3-550311FE77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78869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591013-C303-B94B-8B15-82D9CA5850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57590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D6EF74-F654-7F46-A508-FCAA7CB765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5677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E6E12A-5E44-4445-8315-BC53B52413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2456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DADCB-5168-0443-9F0B-6D01CD836D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43470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7C1B6B-9302-DF41-B89D-6A01750BB1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5820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B7858-BD20-0549-9307-BF69EE85FA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54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EEF2B4-37A0-DD43-ADBA-E311E2AFC8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4400" b="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72F15A1-21AB-474B-8A27-57E572FB42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1330" y="270716"/>
            <a:ext cx="3283572" cy="851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62940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9B6AA-3077-734E-BB43-DF7C8463D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1F77DB-258E-8543-8B80-77A3EFEE28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27CB0-D7B7-EB4D-9CB5-AEFD58A21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610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9C2E6-7202-FC4D-91DA-E0E88361A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EF16D2-4D5A-AA42-936D-4AD6722B60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BBAF27-77B2-6C4D-B2E5-3EBACB382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499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7676A-7FD4-4CA7-B3FB-2ABE7D8EE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99039C-88E6-4785-B82D-AE1480C19D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03989D-11D0-4ED8-8AD4-2B578E5859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9AE235-26C3-4585-9140-27B7BDA1DD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05852F-5A68-48F7-912C-32CB45D176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CDCFFE-DB07-4F0F-93F1-CFA0CCC9E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856BA-9CCF-43BC-AB0E-E38B2F4450CB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EBE693-D256-48C8-A1C9-85C73970D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B9B01E-0174-48E4-9703-524614F30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4078F-42E8-445F-8B0E-11D5C63DF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4635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119BD-5DDC-C748-8AE8-9AA2847E1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F08F2C-EEF0-0D43-AE4B-900E8419B0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B4ABF3-7600-5245-9940-6789F92489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6F15BB-A436-E143-BE55-BBA82C846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15784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A72DC-8804-4845-863A-368C23365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32BACC-4687-6544-8FE2-0ECE92FDB3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49DF54-6D3D-CF4C-9D0D-274EE8F5DA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53FD4-B52E-374D-BFF8-E242E43A9A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79779A-30C9-DF43-8928-AC40C6C0D2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F161607-9E4F-8E43-A2F2-E504DE7CD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16005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5CC39-C898-194A-A441-67D95295C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B87B9-DF7A-DF43-99A8-129C3A7E3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24796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044BD8-24C9-6145-9402-8796CB8B5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35805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414CC-67FF-6E4E-B79C-15841535D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419CB0-842A-1A4B-B7FB-6BDE02001B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4297CB-DAE1-BB4F-B495-29D2C686F9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243404-EA95-1F4C-BBF6-D72F5F836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30066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71155-7435-5C45-A970-066CC5335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813A57-E354-9245-BDA1-632D8C7164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4C2D84-7206-E14C-B70A-259D0B34A4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0F9135-ADC2-CB49-A5A0-3AC0B9A4F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75225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4BA7D-0CE1-2B48-89E5-1D43A4E7DB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648C8A-3559-B148-8C99-6E173C4341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C5FFC6-0BD5-2043-8E3D-D31EE62CC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98D34-D6A3-6841-8105-C3134D246A2C}" type="datetime1">
              <a:rPr lang="en-US" smtClean="0">
                <a:latin typeface="Calibri"/>
              </a:rPr>
              <a:t>9/17/2020</a:t>
            </a:fld>
            <a:endParaRPr lang="en-US" dirty="0">
              <a:latin typeface="Calibri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33791-4DC5-B044-A4D1-39F64DFB9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latin typeface="Calibri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9CEF1-CEE0-9D4B-B80D-83B306874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latin typeface="Calibri"/>
              </a:rPr>
              <a:pPr/>
              <a:t>‹#›</a:t>
            </a:fld>
            <a:endParaRPr lang="en-US" dirty="0">
              <a:latin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1F56EA-45CB-9D44-BFBC-8C21EC642E8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506" y="6478251"/>
            <a:ext cx="5779025" cy="361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35389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DE640-3734-F34E-B31E-4D9EC2933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68F6C5-DAA9-4841-B257-F93E2EA4C6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B3471C-F457-934C-A729-B09E26909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5E8FA-67FC-D445-9C8D-426470C83D03}" type="datetime1">
              <a:rPr lang="en-US" smtClean="0">
                <a:latin typeface="Calibri"/>
              </a:rPr>
              <a:t>9/17/2020</a:t>
            </a:fld>
            <a:endParaRPr lang="en-US" dirty="0">
              <a:latin typeface="Calibri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BA94BF-74B7-864E-823E-974A27842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latin typeface="Calibri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10BCF5-EBD4-0049-A2C0-FD3969844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latin typeface="Calibri"/>
              </a:rPr>
              <a:pPr/>
              <a:t>‹#›</a:t>
            </a:fld>
            <a:endParaRPr lang="en-US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8248465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F0F7D-E961-F548-AB11-ACC10F899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960876-4C1A-DA4D-800A-387C51B811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F745F5-34A1-7B4F-A71F-897A01AB1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1CC48-0DB1-0245-91F4-8DC49D74AE36}" type="datetime1">
              <a:rPr lang="en-US" smtClean="0">
                <a:latin typeface="Calibri"/>
              </a:rPr>
              <a:t>9/17/2020</a:t>
            </a:fld>
            <a:endParaRPr lang="en-US" dirty="0">
              <a:latin typeface="Calibri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904C9D-193A-9E4A-973C-BBC412361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latin typeface="Calibri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6B1B5F-6027-9F42-AC31-0E11C6021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latin typeface="Calibri"/>
              </a:rPr>
              <a:pPr/>
              <a:t>‹#›</a:t>
            </a:fld>
            <a:endParaRPr lang="en-US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646677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47FBF-9110-BB4B-99BB-C90AA0F4F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A8C0C5-562E-B24B-80E9-BA185C4CF4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D235A0-720B-EF43-9A1B-ECF5F1B363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A888B4-4203-CF41-BE5A-72F33EB22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9F470-196C-E942-B7B4-BC1805332993}" type="datetime1">
              <a:rPr lang="en-US" smtClean="0">
                <a:latin typeface="Calibri"/>
              </a:rPr>
              <a:t>9/17/2020</a:t>
            </a:fld>
            <a:endParaRPr lang="en-US" dirty="0">
              <a:latin typeface="Calibri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88EB77-21E0-DF4C-B695-C6C85EC63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latin typeface="Calibri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C74FCF-5492-AE42-997C-43D491863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latin typeface="Calibri"/>
              </a:rPr>
              <a:pPr/>
              <a:t>‹#›</a:t>
            </a:fld>
            <a:endParaRPr lang="en-US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27837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DA6D0-1759-4EFA-8FCF-F08D4B2AB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6C955F-B8AA-4EE9-A764-213BDD471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856BA-9CCF-43BC-AB0E-E38B2F4450CB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812A7D-4622-406C-9728-A74E1C620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D89F51-4FC4-40A9-9497-2413AACC7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4078F-42E8-445F-8B0E-11D5C63DF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09247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1FCC31-1F80-3B42-A3AB-8EEBA6906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660FC4-D3B0-D34A-9E35-B20F56E297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092E34-11A1-144B-ACA6-3E9BC6F0D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4D65AD-87A9-5E47-AD3D-FBBBA42C4F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0CDACB-9003-B94B-8B76-AFF0B08280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2FF7D2-2D4A-EF43-A31C-CFF9CA7A4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441A4-AD4B-8548-949D-FDBD8B352419}" type="datetime1">
              <a:rPr lang="en-US" smtClean="0">
                <a:latin typeface="Calibri"/>
              </a:rPr>
              <a:t>9/17/2020</a:t>
            </a:fld>
            <a:endParaRPr lang="en-US" dirty="0">
              <a:latin typeface="Calibri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017C80-EED3-FE43-9193-20A354A6F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latin typeface="Calibri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EAC63D-1F27-0349-991D-891848527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latin typeface="Calibri"/>
              </a:rPr>
              <a:pPr/>
              <a:t>‹#›</a:t>
            </a:fld>
            <a:endParaRPr lang="en-US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585051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9588A-811E-7F43-84DE-EF2B7BC6F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828212-8A9B-DD46-BF18-53FA9C7F1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940F0-CEB4-314E-B299-1950EF2DCCAB}" type="datetime1">
              <a:rPr lang="en-US" smtClean="0">
                <a:latin typeface="Calibri"/>
              </a:rPr>
              <a:t>9/17/2020</a:t>
            </a:fld>
            <a:endParaRPr lang="en-US" dirty="0">
              <a:latin typeface="Calibri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973172-414F-2A4C-8D3C-E3CB584F2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latin typeface="Calibri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C0472C-DAB7-334B-8AF6-96DE93956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latin typeface="Calibri"/>
              </a:rPr>
              <a:pPr/>
              <a:t>‹#›</a:t>
            </a:fld>
            <a:endParaRPr lang="en-US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2108580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81843F-1F49-104F-A5BF-D8AF1A320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8275A-B5B7-9D4E-995C-9B18B1098D50}" type="datetime1">
              <a:rPr lang="en-US" smtClean="0">
                <a:latin typeface="Calibri"/>
              </a:rPr>
              <a:t>9/17/2020</a:t>
            </a:fld>
            <a:endParaRPr lang="en-US" dirty="0">
              <a:latin typeface="Calibri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CE537E-CAF3-AF49-A94B-2ABC406D9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latin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10D32A-826D-6F47-84E7-A20E71137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latin typeface="Calibri"/>
              </a:rPr>
              <a:pPr/>
              <a:t>‹#›</a:t>
            </a:fld>
            <a:endParaRPr lang="en-US" dirty="0">
              <a:latin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FBEC5A-5DEE-7C45-ACEB-8508F8F0E6B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506" y="6478251"/>
            <a:ext cx="5779025" cy="361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62620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6952A6-5F9C-7746-B927-D89F691C1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CBC352-CF1C-FE42-8F6A-AF0EC4C7A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C95011-CD12-CD4A-AA87-606DE32BE0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1E4765-999E-724A-A955-47FF6DF71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43583-D883-1249-972E-576482154C19}" type="datetime1">
              <a:rPr lang="en-US" smtClean="0">
                <a:latin typeface="Calibri"/>
              </a:rPr>
              <a:t>9/17/2020</a:t>
            </a:fld>
            <a:endParaRPr lang="en-US" dirty="0">
              <a:latin typeface="Calibri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A98F50-E29E-6347-9B2A-3EA121525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637052"/>
              </a:solidFill>
              <a:latin typeface="Calibri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B82798-EFDE-8943-8F10-138E3B25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srgbClr val="637052"/>
                </a:solidFill>
                <a:latin typeface="Calibri"/>
              </a:rPr>
              <a:pPr/>
              <a:t>‹#›</a:t>
            </a:fld>
            <a:endParaRPr lang="en-US" dirty="0">
              <a:solidFill>
                <a:srgbClr val="637052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2610122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5A4C6C-1220-0B46-8A7C-1C95C15F3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AA545E-D81E-6D42-8385-3CBAD70BFC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C6869A-9ED1-CF47-A020-BFBE4C38BE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527F8D-0AA5-3B42-9756-506B42F18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9A2FE-3724-EF44-834E-5569E68EC8F9}" type="datetime1">
              <a:rPr lang="en-US" smtClean="0">
                <a:latin typeface="Calibri"/>
              </a:rPr>
              <a:t>9/17/2020</a:t>
            </a:fld>
            <a:endParaRPr lang="en-US" dirty="0">
              <a:latin typeface="Calibri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DD0C5D-9585-7B41-B42F-4EF7C15A3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latin typeface="Calibri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6AAC65-511D-3644-B395-DAD2FB6EC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latin typeface="Calibri"/>
              </a:rPr>
              <a:pPr/>
              <a:t>‹#›</a:t>
            </a:fld>
            <a:endParaRPr lang="en-US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0439189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9A37E-983D-734B-B458-C0C230A5B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412429-C20F-0240-B88C-BD15646B50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180734-1B44-0448-8F30-68748F2A9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2A390-D0ED-C449-A603-A4C81896D4C8}" type="datetime1">
              <a:rPr lang="en-US" smtClean="0">
                <a:latin typeface="Calibri"/>
              </a:rPr>
              <a:t>9/17/2020</a:t>
            </a:fld>
            <a:endParaRPr lang="en-US" dirty="0">
              <a:latin typeface="Calibri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77109A-2E10-0744-844F-480DD2F73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latin typeface="Calibri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9677FE-868E-4A43-958C-46C292E61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latin typeface="Calibri"/>
              </a:rPr>
              <a:pPr/>
              <a:t>‹#›</a:t>
            </a:fld>
            <a:endParaRPr lang="en-US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251438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861563F-8779-024A-82BC-E74604EB61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349EEC-E720-ED4C-B236-4B31C4AB59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FC2B83-4182-8044-8D11-2B67A140A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3BCEC-6539-3D43-98A3-1005D08910B7}" type="datetime1">
              <a:rPr lang="en-US" smtClean="0">
                <a:latin typeface="Calibri"/>
              </a:rPr>
              <a:t>9/17/2020</a:t>
            </a:fld>
            <a:endParaRPr lang="en-US" dirty="0">
              <a:latin typeface="Calibri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9A50CF-0856-484F-8BD1-7C4CB10EF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latin typeface="Calibri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A581A5-A4CF-DA4D-8A90-771C6FE92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latin typeface="Calibri"/>
              </a:rPr>
              <a:pPr/>
              <a:t>‹#›</a:t>
            </a:fld>
            <a:endParaRPr lang="en-US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0556018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D730F-AB54-457E-AD66-0547E1E96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9499C8-A266-42D5-A947-32FDFA06BF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0CA892-5E9A-4092-AF7E-9085399FF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856BA-9CCF-43BC-AB0E-E38B2F4450CB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B853DF-A649-4548-9442-BCE39BC7F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8CBA37-BC1F-4EF0-8C31-F233C6A56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4078F-42E8-445F-8B0E-11D5C63DF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55097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E8858-101C-44F1-B00B-FBEEFD63587D}" type="datetimeFigureOut">
              <a:rPr lang="en-US" smtClean="0"/>
              <a:pPr/>
              <a:t>9/17/2020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1D08F-7E81-4C3C-9CB4-B6887B78CE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23877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E8858-101C-44F1-B00B-FBEEFD63587D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1D08F-7E81-4C3C-9CB4-B6887B78C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609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39EF62-82CA-4039-B25F-AA41EA858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856BA-9CCF-43BC-AB0E-E38B2F4450CB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0F99CD-2F97-47F6-8065-F819BC38D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D2E872-5BED-46FA-8526-69A5F5B45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4078F-42E8-445F-8B0E-11D5C63DF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412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163AE-676D-4309-B0DB-AE729F8AD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4AF7AB-80E2-4186-A31A-069C2C8543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A96E3A-4F0C-459F-9159-E0AFDC20E8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E2DEDD-E6C2-4B84-B14B-E0A25706A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856BA-9CCF-43BC-AB0E-E38B2F4450CB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E09AD9-E67F-4316-A381-7E70A318C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3C08E2-96DA-45BF-A7BE-AAE003685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4078F-42E8-445F-8B0E-11D5C63DF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835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D7EE0-A120-41A6-A63E-3E40418D8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F6880C-61E6-4CCD-8F08-5E4EFE85C3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2E2816-E1AC-461F-A65A-A15132B0C7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DE9DB1-0D55-42B5-89B2-301C68629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856BA-9CCF-43BC-AB0E-E38B2F4450CB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439BBA-53EF-4B8F-B29F-07CC33D68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31F797-C8A6-4392-B8A0-4DBCE37B8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4078F-42E8-445F-8B0E-11D5C63DF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567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theme" Target="../theme/theme10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image" Target="../media/image3.tiff"/><Relationship Id="rId5" Type="http://schemas.openxmlformats.org/officeDocument/2006/relationships/slideLayout" Target="../slideLayouts/slideLayout51.xml"/><Relationship Id="rId10" Type="http://schemas.openxmlformats.org/officeDocument/2006/relationships/theme" Target="../theme/theme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1FDC3A-A8AA-4F1D-AA21-9A2D61C8F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2DEC9B-70A8-408F-A12A-FDA4C5182B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33F5B1-0E3F-43B8-9001-3E9E24C9DD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856BA-9CCF-43BC-AB0E-E38B2F4450CB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6637A6-8BF7-43C3-BFCD-5BBD8EC424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F5BF25-FE10-408B-AFBE-AF0F685C1D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84078F-42E8-445F-8B0E-11D5C63DF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402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DE8858-101C-44F1-B00B-FBEEFD63587D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1D08F-7E81-4C3C-9CB4-B6887B78C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111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3585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068C556E-7101-4471-A958-3911E20944AB}" type="datetime1">
              <a:rPr lang="en-US" smtClean="0"/>
              <a:t>9/17/2020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Optional Tagline Goes Here </a:t>
            </a:r>
            <a:r>
              <a:rPr lang="en-US">
                <a:solidFill>
                  <a:schemeClr val="accent1"/>
                </a:solidFill>
              </a:rPr>
              <a:t>|</a:t>
            </a:r>
            <a:r>
              <a:rPr lang="en-US"/>
              <a:t> mn.gov/websiteurl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91132" y="6356350"/>
            <a:ext cx="14626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4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BA92DCB6-62AD-0B4F-9EAD-01E817CC075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70DB6AD5-D6A0-5C49-BBA4-74EA6E0677F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82EB3-DBD4-4116-8C85-CBC134365E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FC7B525-3E27-4446-B2CC-76A214A30401}" type="datetimeFigureOut">
              <a:rPr lang="en-US"/>
              <a:pPr>
                <a:defRPr/>
              </a:pPr>
              <a:t>9/17/2020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C7F3A1-4DF2-44A2-9CAC-C57E859175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911156-CDC8-4AA5-9D6F-4664C5158B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3D69E9D-38B1-4846-A341-5A5C4C5C04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514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/>
          <p:nvPr/>
        </p:nvSpPr>
        <p:spPr>
          <a:xfrm>
            <a:off x="1" y="366819"/>
            <a:ext cx="12192000" cy="84407"/>
          </a:xfrm>
          <a:prstGeom prst="rect">
            <a:avLst/>
          </a:prstGeom>
          <a:solidFill>
            <a:schemeClr val="accent2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7" name="Shape 7"/>
          <p:cNvSpPr/>
          <p:nvPr/>
        </p:nvSpPr>
        <p:spPr>
          <a:xfrm>
            <a:off x="0" y="-1"/>
            <a:ext cx="12192000" cy="310663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" name="Shape 8"/>
          <p:cNvSpPr/>
          <p:nvPr/>
        </p:nvSpPr>
        <p:spPr>
          <a:xfrm>
            <a:off x="1" y="308277"/>
            <a:ext cx="12192001" cy="914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" name="Shape 9"/>
          <p:cNvSpPr/>
          <p:nvPr/>
        </p:nvSpPr>
        <p:spPr>
          <a:xfrm rot="10800000" flipH="1">
            <a:off x="7213577" y="360247"/>
            <a:ext cx="4978425" cy="910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" name="Shape 10"/>
          <p:cNvSpPr/>
          <p:nvPr/>
        </p:nvSpPr>
        <p:spPr>
          <a:xfrm rot="10800000" flipH="1">
            <a:off x="7213601" y="440113"/>
            <a:ext cx="4978401" cy="180035"/>
          </a:xfrm>
          <a:prstGeom prst="rect">
            <a:avLst/>
          </a:prstGeom>
          <a:solidFill>
            <a:schemeClr val="accent2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7209785" y="497504"/>
            <a:ext cx="4084320" cy="27432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" name="Shape 12"/>
          <p:cNvSpPr/>
          <p:nvPr/>
        </p:nvSpPr>
        <p:spPr>
          <a:xfrm>
            <a:off x="9831528" y="588943"/>
            <a:ext cx="2133600" cy="3657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" name="Shape 13"/>
          <p:cNvSpPr/>
          <p:nvPr/>
        </p:nvSpPr>
        <p:spPr>
          <a:xfrm>
            <a:off x="12113288" y="-2001"/>
            <a:ext cx="76835" cy="621792"/>
          </a:xfrm>
          <a:prstGeom prst="rect">
            <a:avLst/>
          </a:prstGeom>
          <a:solidFill>
            <a:srgbClr val="FFFFFF">
              <a:alpha val="64705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" name="Shape 14"/>
          <p:cNvSpPr/>
          <p:nvPr/>
        </p:nvSpPr>
        <p:spPr>
          <a:xfrm>
            <a:off x="12059308" y="-2001"/>
            <a:ext cx="36576" cy="621792"/>
          </a:xfrm>
          <a:prstGeom prst="rect">
            <a:avLst/>
          </a:prstGeom>
          <a:solidFill>
            <a:srgbClr val="FFFFFF">
              <a:alpha val="64705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" name="Shape 15"/>
          <p:cNvSpPr/>
          <p:nvPr/>
        </p:nvSpPr>
        <p:spPr>
          <a:xfrm>
            <a:off x="12033904" y="-2001"/>
            <a:ext cx="12192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6" name="Shape 16"/>
          <p:cNvSpPr/>
          <p:nvPr/>
        </p:nvSpPr>
        <p:spPr>
          <a:xfrm>
            <a:off x="11967231" y="-2001"/>
            <a:ext cx="36576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7" name="Shape 17"/>
          <p:cNvSpPr/>
          <p:nvPr/>
        </p:nvSpPr>
        <p:spPr>
          <a:xfrm>
            <a:off x="11887569" y="380"/>
            <a:ext cx="73152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8" name="Shape 18"/>
          <p:cNvSpPr/>
          <p:nvPr/>
        </p:nvSpPr>
        <p:spPr>
          <a:xfrm>
            <a:off x="11831300" y="380"/>
            <a:ext cx="12192" cy="585216"/>
          </a:xfrm>
          <a:prstGeom prst="rect">
            <a:avLst/>
          </a:prstGeom>
          <a:solidFill>
            <a:srgbClr val="FFFFFF">
              <a:alpha val="2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9" name="Shape 19"/>
          <p:cNvSpPr txBox="1">
            <a:spLocks noGrp="1"/>
          </p:cNvSpPr>
          <p:nvPr>
            <p:ph type="title"/>
          </p:nvPr>
        </p:nvSpPr>
        <p:spPr>
          <a:xfrm>
            <a:off x="609600" y="1143000"/>
            <a:ext cx="109728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Trebuchet MS"/>
              <a:buNone/>
              <a:defRPr sz="4000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609600" y="2249424"/>
            <a:ext cx="10972800" cy="4325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Georgia"/>
              <a:buChar char="•"/>
              <a:defRPr sz="2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393700" algn="l" rtl="0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Georgia"/>
              <a:buChar char="▫"/>
              <a:defRPr sz="26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marR="0" lvl="2" indent="-381000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Char char="⚫"/>
              <a:defRPr sz="2400" b="0" i="0" u="none" strike="noStrike" cap="none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marR="0" lvl="3" indent="-368300" algn="l" rtl="0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Noto Sans Symbols"/>
              <a:buChar char="⚫"/>
              <a:defRPr sz="2200" b="0" i="0" u="none" strike="noStrike" cap="none">
                <a:solidFill>
                  <a:schemeClr val="accen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marR="0" lvl="4" indent="-3556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Georgia"/>
              <a:buChar char="▫"/>
              <a:defRPr sz="20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marR="0" lvl="5" indent="-3429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Georgia"/>
              <a:buChar char="▫"/>
              <a:defRPr sz="18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3200400" marR="0" lvl="6" indent="-3302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Georgia"/>
              <a:buChar char="▫"/>
              <a:defRPr sz="16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657600" marR="0" lvl="7" indent="-32385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Georgia"/>
              <a:buChar char="◦"/>
              <a:defRPr sz="15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4114800" marR="0" lvl="8" indent="-31750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Georgia"/>
              <a:buChar char="◦"/>
              <a:defRPr sz="1400" b="0" i="0" u="none" strike="noStrike" cap="none">
                <a:solidFill>
                  <a:schemeClr val="accent3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10899648" y="2272"/>
            <a:ext cx="10160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57863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2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7F3A7F39-308F-7347-8ECC-B9D91A5461EE}" type="slidenum">
              <a:rPr lang="en-US" smtClean="0">
                <a:latin typeface="Arial" charset="0"/>
                <a:ea typeface="MS PGothic" charset="0"/>
                <a:cs typeface="MS PGothic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latin typeface="Arial" charset="0"/>
              <a:ea typeface="MS PGothic" charset="0"/>
              <a:cs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3143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MS PGothic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MS PGothic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MS PGothic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MS PGothic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MS PGothic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E73BDE-2169-E643-A6D8-24433B80D9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DABB10-069F-1E4F-A9C4-64619DD669A1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4499741" y="6131363"/>
            <a:ext cx="3192517" cy="59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315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CDBD88-31A0-CA48-A2F8-B2AA69C32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5A8F81-BD04-5445-8D84-A91D1A039F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2F500B-E2CB-A143-ADF0-EDFD7BE9B2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EB1B89-0DC8-934B-9AE8-008B097339F1}" type="datetime1">
              <a:rPr lang="en-US" smtClean="0">
                <a:latin typeface="Calibri"/>
              </a:rPr>
              <a:t>9/17/2020</a:t>
            </a:fld>
            <a:endParaRPr lang="en-US" dirty="0">
              <a:latin typeface="Calibri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D8919A-5006-2448-9099-A6EAFB76A5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latin typeface="Calibri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318E5A-6B34-EA4C-8FF9-4DD3127A16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>
                <a:latin typeface="Calibri"/>
              </a:rPr>
              <a:pPr/>
              <a:t>‹#›</a:t>
            </a:fld>
            <a:endParaRPr lang="en-US" dirty="0">
              <a:latin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93E83C1-2AC5-8148-9631-733D1F39E666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506" y="6465922"/>
            <a:ext cx="5779025" cy="361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150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48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7"/>
          <p:cNvSpPr>
            <a:spLocks noChangeArrowheads="1"/>
          </p:cNvSpPr>
          <p:nvPr userDrawn="1"/>
        </p:nvSpPr>
        <p:spPr bwMode="auto">
          <a:xfrm>
            <a:off x="0" y="0"/>
            <a:ext cx="12192000" cy="12192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1350">
              <a:solidFill>
                <a:srgbClr val="FFFFFF"/>
              </a:solidFill>
            </a:endParaRPr>
          </a:p>
        </p:txBody>
      </p:sp>
      <p:pic>
        <p:nvPicPr>
          <p:cNvPr id="2051" name="CCSSO_Color Bars_DESR2.png" descr="/Volumes/Clients/CCSSO/CCS007_Org Logo/Final/CCS007_OrgLogo_FINAL_121609/PNG/CCSSO_Color Bars_DESR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88113"/>
            <a:ext cx="1219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14"/>
          <p:cNvSpPr>
            <a:spLocks noChangeArrowheads="1"/>
          </p:cNvSpPr>
          <p:nvPr userDrawn="1"/>
        </p:nvSpPr>
        <p:spPr bwMode="auto">
          <a:xfrm>
            <a:off x="1320800" y="6488113"/>
            <a:ext cx="10871200" cy="381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1350">
              <a:solidFill>
                <a:srgbClr val="FFFFFF"/>
              </a:solidFill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1133" y="158908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5478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50">
                <a:latin typeface="Arial" charset="0"/>
                <a:ea typeface="ＭＳ Ｐゴシック" pitchFamily="18" charset="-128"/>
              </a:defRPr>
            </a:lvl1pPr>
          </a:lstStyle>
          <a:p>
            <a:pPr>
              <a:defRPr/>
            </a:pPr>
            <a:fld id="{F83BF297-DC52-40F8-925C-28267557D53D}" type="datetime1">
              <a:rPr lang="en-US"/>
              <a:pPr>
                <a:defRPr/>
              </a:pPr>
              <a:t>9/17/2020</a:t>
            </a:fld>
            <a:endParaRPr lang="en-US"/>
          </a:p>
        </p:txBody>
      </p:sp>
      <p:sp>
        <p:nvSpPr>
          <p:cNvPr id="105479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05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548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050"/>
            </a:lvl1pPr>
          </a:lstStyle>
          <a:p>
            <a:fld id="{D5953EDC-9BCA-498D-BC75-3D554A8D0FB2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601133" y="7778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75136118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rtl="0" eaLnBrk="0" fontAlgn="base" hangingPunct="0">
        <a:spcBef>
          <a:spcPct val="0"/>
        </a:spcBef>
        <a:spcAft>
          <a:spcPct val="0"/>
        </a:spcAft>
        <a:defRPr sz="2100">
          <a:solidFill>
            <a:srgbClr val="FFFFFF"/>
          </a:solidFill>
          <a:latin typeface="+mj-lt"/>
          <a:ea typeface="ＭＳ Ｐゴシック" pitchFamily="18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100">
          <a:solidFill>
            <a:srgbClr val="FFFFFF"/>
          </a:solidFill>
          <a:latin typeface="Arial Black" pitchFamily="34" charset="0"/>
          <a:ea typeface="ＭＳ Ｐゴシック" pitchFamily="18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100">
          <a:solidFill>
            <a:srgbClr val="FFFFFF"/>
          </a:solidFill>
          <a:latin typeface="Arial Black" pitchFamily="34" charset="0"/>
          <a:ea typeface="ＭＳ Ｐゴシック" pitchFamily="18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100">
          <a:solidFill>
            <a:srgbClr val="FFFFFF"/>
          </a:solidFill>
          <a:latin typeface="Arial Black" pitchFamily="34" charset="0"/>
          <a:ea typeface="ＭＳ Ｐゴシック" pitchFamily="18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100">
          <a:solidFill>
            <a:srgbClr val="FFFFFF"/>
          </a:solidFill>
          <a:latin typeface="Arial Black" pitchFamily="34" charset="0"/>
          <a:ea typeface="ＭＳ Ｐゴシック" pitchFamily="18" charset="-128"/>
          <a:cs typeface="Arial" charset="0"/>
        </a:defRPr>
      </a:lvl5pPr>
      <a:lvl6pPr marL="342900" algn="l" rtl="0" fontAlgn="base">
        <a:spcBef>
          <a:spcPct val="0"/>
        </a:spcBef>
        <a:spcAft>
          <a:spcPct val="0"/>
        </a:spcAft>
        <a:defRPr sz="2100">
          <a:solidFill>
            <a:srgbClr val="FFFFFF"/>
          </a:solidFill>
          <a:latin typeface="Arial Black" pitchFamily="34" charset="0"/>
          <a:cs typeface="Arial" charset="0"/>
        </a:defRPr>
      </a:lvl6pPr>
      <a:lvl7pPr marL="685800" algn="l" rtl="0" fontAlgn="base">
        <a:spcBef>
          <a:spcPct val="0"/>
        </a:spcBef>
        <a:spcAft>
          <a:spcPct val="0"/>
        </a:spcAft>
        <a:defRPr sz="2100">
          <a:solidFill>
            <a:srgbClr val="FFFFFF"/>
          </a:solidFill>
          <a:latin typeface="Arial Black" pitchFamily="34" charset="0"/>
          <a:cs typeface="Arial" charset="0"/>
        </a:defRPr>
      </a:lvl7pPr>
      <a:lvl8pPr marL="1028700" algn="l" rtl="0" fontAlgn="base">
        <a:spcBef>
          <a:spcPct val="0"/>
        </a:spcBef>
        <a:spcAft>
          <a:spcPct val="0"/>
        </a:spcAft>
        <a:defRPr sz="2100">
          <a:solidFill>
            <a:srgbClr val="FFFFFF"/>
          </a:solidFill>
          <a:latin typeface="Arial Black" pitchFamily="34" charset="0"/>
          <a:cs typeface="Arial" charset="0"/>
        </a:defRPr>
      </a:lvl8pPr>
      <a:lvl9pPr marL="1371600" algn="l" rtl="0" fontAlgn="base">
        <a:spcBef>
          <a:spcPct val="0"/>
        </a:spcBef>
        <a:spcAft>
          <a:spcPct val="0"/>
        </a:spcAft>
        <a:defRPr sz="2100">
          <a:solidFill>
            <a:srgbClr val="FFFFFF"/>
          </a:solidFill>
          <a:latin typeface="Arial Black" pitchFamily="34" charset="0"/>
          <a:cs typeface="Arial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z"/>
        <a:defRPr sz="1800">
          <a:solidFill>
            <a:schemeClr val="tx1"/>
          </a:solidFill>
          <a:latin typeface="+mn-lt"/>
          <a:ea typeface="ＭＳ Ｐゴシック" pitchFamily="18" charset="-128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1500">
          <a:solidFill>
            <a:schemeClr val="tx1"/>
          </a:solidFill>
          <a:latin typeface="+mn-lt"/>
          <a:ea typeface="ＭＳ Ｐゴシック" pitchFamily="18" charset="-128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>
          <a:solidFill>
            <a:schemeClr val="tx1"/>
          </a:solidFill>
          <a:latin typeface="+mn-lt"/>
          <a:ea typeface="ＭＳ Ｐゴシック" pitchFamily="18" charset="-128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–"/>
        <a:defRPr sz="1200">
          <a:solidFill>
            <a:schemeClr val="tx1"/>
          </a:solidFill>
          <a:latin typeface="+mn-lt"/>
          <a:ea typeface="ＭＳ Ｐゴシック" pitchFamily="18" charset="-128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»"/>
        <a:defRPr sz="1200">
          <a:solidFill>
            <a:schemeClr val="tx1"/>
          </a:solidFill>
          <a:latin typeface="+mn-lt"/>
          <a:ea typeface="ＭＳ Ｐゴシック" pitchFamily="18" charset="-128"/>
          <a:cs typeface="+mn-cs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lr>
          <a:schemeClr val="accent2"/>
        </a:buClr>
        <a:buChar char="»"/>
        <a:defRPr sz="1200">
          <a:solidFill>
            <a:schemeClr val="tx1"/>
          </a:solidFill>
          <a:latin typeface="+mn-lt"/>
          <a:cs typeface="+mn-cs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lr>
          <a:schemeClr val="accent2"/>
        </a:buClr>
        <a:buChar char="»"/>
        <a:defRPr sz="1200">
          <a:solidFill>
            <a:schemeClr val="tx1"/>
          </a:solidFill>
          <a:latin typeface="+mn-lt"/>
          <a:cs typeface="+mn-cs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lr>
          <a:schemeClr val="accent2"/>
        </a:buClr>
        <a:buChar char="»"/>
        <a:defRPr sz="1200">
          <a:solidFill>
            <a:schemeClr val="tx1"/>
          </a:solidFill>
          <a:latin typeface="+mn-lt"/>
          <a:cs typeface="+mn-cs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lr>
          <a:schemeClr val="accent2"/>
        </a:buClr>
        <a:buChar char="»"/>
        <a:defRPr sz="12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1FDC3A-A8AA-4F1D-AA21-9A2D61C8F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2DEC9B-70A8-408F-A12A-FDA4C5182B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33F5B1-0E3F-43B8-9001-3E9E24C9DD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856BA-9CCF-43BC-AB0E-E38B2F4450CB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6637A6-8BF7-43C3-BFCD-5BBD8EC424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F5BF25-FE10-408B-AFBE-AF0F685C1D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84078F-42E8-445F-8B0E-11D5C63DF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950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9.xml"/><Relationship Id="rId4" Type="http://schemas.openxmlformats.org/officeDocument/2006/relationships/image" Target="file://localhost/Users/LabMercury/Dropbox%20(IABC)/LabMercury/DREME/PRESENTATION/pp04.jp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8.xml"/><Relationship Id="rId4" Type="http://schemas.openxmlformats.org/officeDocument/2006/relationships/image" Target="file://localhost/Users/LabMercury/Dropbox%20(IABC)/LabMercury/DREME/PRESENTATION/pp04.jp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8.xml"/><Relationship Id="rId4" Type="http://schemas.openxmlformats.org/officeDocument/2006/relationships/image" Target="file://localhost/Users/LabMercury/Dropbox%20(IABC)/LabMercury/DREME/PRESENTATION/pp04.jpg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8.xml"/><Relationship Id="rId4" Type="http://schemas.openxmlformats.org/officeDocument/2006/relationships/image" Target="file://localhost/Users/LabMercury/Dropbox%20(IABC)/LabMercury/DREME/PRESENTATION/pp04.jpg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8.xml"/><Relationship Id="rId4" Type="http://schemas.openxmlformats.org/officeDocument/2006/relationships/image" Target="file://localhost/Users/LabMercury/Dropbox%20(IABC)/LabMercury/DREME/PRESENTATION/pp04.jpg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8.xml"/><Relationship Id="rId4" Type="http://schemas.openxmlformats.org/officeDocument/2006/relationships/image" Target="file://localhost/Users/LabMercury/Dropbox%20(IABC)/LabMercury/DREME/PRESENTATION/pp04.jpg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8.xml"/><Relationship Id="rId4" Type="http://schemas.openxmlformats.org/officeDocument/2006/relationships/image" Target="file://localhost/Users/LabMercury/Dropbox%20(IABC)/LabMercury/DREME/PRESENTATION/pp04.jpg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8.xml"/><Relationship Id="rId4" Type="http://schemas.openxmlformats.org/officeDocument/2006/relationships/image" Target="file://localhost/Users/LabMercury/Dropbox%20(IABC)/LabMercury/DREME/PRESENTATION/pp04.jpg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8.xml"/><Relationship Id="rId4" Type="http://schemas.openxmlformats.org/officeDocument/2006/relationships/image" Target="file://localhost/Users/LabMercury/Dropbox%20(IABC)/LabMercury/DREME/PRESENTATION/pp000.jpg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8.tif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19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education.illinoisstate.edu/csep/publications/principal.php" TargetMode="External"/><Relationship Id="rId13" Type="http://schemas.openxmlformats.org/officeDocument/2006/relationships/hyperlink" Target="mailto:elhunt@ilstu.edu" TargetMode="External"/><Relationship Id="rId3" Type="http://schemas.openxmlformats.org/officeDocument/2006/relationships/image" Target="../media/image26.jpeg"/><Relationship Id="rId7" Type="http://schemas.openxmlformats.org/officeDocument/2006/relationships/hyperlink" Target="http://www.wallacefoundation.org/knowledge-center/Pages/Series-Shows-How-Illinois-Successfully-Revamped-Requirements-for-Principal-Preparation.aspx" TargetMode="External"/><Relationship Id="rId12" Type="http://schemas.openxmlformats.org/officeDocument/2006/relationships/image" Target="../media/image2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Relationship Id="rId6" Type="http://schemas.openxmlformats.org/officeDocument/2006/relationships/hyperlink" Target="https://www.newamerica.org/education-policy/reports/preparing-principals-pre-k-illinois/" TargetMode="External"/><Relationship Id="rId11" Type="http://schemas.openxmlformats.org/officeDocument/2006/relationships/image" Target="../media/image27.jpeg"/><Relationship Id="rId5" Type="http://schemas.openxmlformats.org/officeDocument/2006/relationships/hyperlink" Target="https://www.crcpress.com/Reforming-Principal-Preparation-at-the-State-Level-Perspectives-on-Policy/Hunt-Hood-Haller-Kincaid/p/book/9781138299221" TargetMode="External"/><Relationship Id="rId10" Type="http://schemas.openxmlformats.org/officeDocument/2006/relationships/hyperlink" Target="https://education.illinoisstate.edu/csep/b3/" TargetMode="External"/><Relationship Id="rId4" Type="http://schemas.openxmlformats.org/officeDocument/2006/relationships/hyperlink" Target="https://education.illinoisstate.edu/downloads/csep/franknewmanrelease.pdf" TargetMode="External"/><Relationship Id="rId9" Type="http://schemas.openxmlformats.org/officeDocument/2006/relationships/hyperlink" Target="https://pk3teachleadgrow.org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9.xml"/><Relationship Id="rId4" Type="http://schemas.openxmlformats.org/officeDocument/2006/relationships/image" Target="file://localhost/Users/LabMercury/Dropbox%20(IABC)/LabMercury/DREME/PRESENTATION/pp04.jpg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3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9.xml"/><Relationship Id="rId5" Type="http://schemas.openxmlformats.org/officeDocument/2006/relationships/image" Target="file://localhost/Users/LabMercury/Dropbox%20(IABC)/LabMercury/DREME/PRESENTATION/pp04.jpg" TargetMode="Externa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9.xml"/><Relationship Id="rId6" Type="http://schemas.openxmlformats.org/officeDocument/2006/relationships/image" Target="../media/image15.gif"/><Relationship Id="rId5" Type="http://schemas.openxmlformats.org/officeDocument/2006/relationships/image" Target="../media/image14.gif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8.xml"/><Relationship Id="rId4" Type="http://schemas.openxmlformats.org/officeDocument/2006/relationships/image" Target="file://localhost/Users/LabMercury/Dropbox%20(IABC)/LabMercury/DREME/PRESENTATION/pp04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E42565C-E3CC-4EF0-8093-88FCC788A3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002" y="857250"/>
            <a:ext cx="9143999" cy="51430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71256" y="3384206"/>
            <a:ext cx="2400300" cy="11428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304857" y="1637604"/>
            <a:ext cx="5143502" cy="358278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14936" y="1500591"/>
            <a:ext cx="6020510" cy="390669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F6A21C-389B-48C4-9AC0-B81128C4F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3717" y="1960764"/>
            <a:ext cx="5331683" cy="3012466"/>
          </a:xfr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 sz="4950" b="1"/>
              <a:t>Coordination Case Study: An Illustrative Example from California</a:t>
            </a:r>
            <a:endParaRPr lang="en-US" sz="495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60A7F4-8109-4518-BF31-77347E741D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26384" y="1111624"/>
            <a:ext cx="2250680" cy="4661647"/>
          </a:xfrm>
        </p:spPr>
        <p:txBody>
          <a:bodyPr vert="horz" lIns="68580" tIns="34290" rIns="68580" bIns="34290" rtlCol="0" anchor="ctr">
            <a:normAutofit fontScale="92500" lnSpcReduction="10000"/>
          </a:bodyPr>
          <a:lstStyle/>
          <a:p>
            <a:r>
              <a:rPr lang="en-US" sz="2000" b="1" dirty="0">
                <a:solidFill>
                  <a:schemeClr val="tx1"/>
                </a:solidFill>
              </a:rPr>
              <a:t>Presenters</a:t>
            </a:r>
            <a:r>
              <a:rPr lang="en-US" sz="2000" dirty="0">
                <a:solidFill>
                  <a:schemeClr val="tx1"/>
                </a:solidFill>
              </a:rPr>
              <a:t>:</a:t>
            </a:r>
          </a:p>
          <a:p>
            <a:r>
              <a:rPr lang="en-US" sz="2000" b="1" dirty="0">
                <a:solidFill>
                  <a:schemeClr val="tx1"/>
                </a:solidFill>
              </a:rPr>
              <a:t>Deborah Stipek, </a:t>
            </a:r>
            <a:r>
              <a:rPr lang="en-US" sz="2000" dirty="0">
                <a:solidFill>
                  <a:schemeClr val="tx1"/>
                </a:solidFill>
              </a:rPr>
              <a:t>Professor of Education, Stanford University and Faculty Director, DREME</a:t>
            </a:r>
            <a:endParaRPr lang="en-US" sz="2000" dirty="0">
              <a:solidFill>
                <a:schemeClr val="tx1"/>
              </a:solidFill>
              <a:cs typeface="Calibri"/>
            </a:endParaRPr>
          </a:p>
          <a:p>
            <a:r>
              <a:rPr lang="en-US" sz="2000" b="1" dirty="0">
                <a:solidFill>
                  <a:schemeClr val="tx1"/>
                </a:solidFill>
              </a:rPr>
              <a:t>Deanna Mathies</a:t>
            </a:r>
            <a:r>
              <a:rPr lang="en-US" sz="2000" dirty="0">
                <a:solidFill>
                  <a:schemeClr val="tx1"/>
                </a:solidFill>
              </a:rPr>
              <a:t>, Director of Early Learning, Fresno Unified School District (CA)</a:t>
            </a:r>
            <a:endParaRPr lang="en-US" sz="2000" dirty="0">
              <a:solidFill>
                <a:schemeClr val="tx1"/>
              </a:solidFill>
              <a:cs typeface="Calibri"/>
            </a:endParaRPr>
          </a:p>
          <a:p>
            <a:endParaRPr lang="en-US" sz="2000" dirty="0">
              <a:solidFill>
                <a:schemeClr val="tx1"/>
              </a:solidFill>
            </a:endParaRPr>
          </a:p>
          <a:p>
            <a:r>
              <a:rPr lang="en-US" sz="2000" b="1" dirty="0">
                <a:solidFill>
                  <a:schemeClr val="tx1"/>
                </a:solidFill>
              </a:rPr>
              <a:t>Moderator: Kristie </a:t>
            </a:r>
            <a:r>
              <a:rPr lang="en-US" sz="2000" b="1" dirty="0" err="1">
                <a:solidFill>
                  <a:schemeClr val="tx1"/>
                </a:solidFill>
              </a:rPr>
              <a:t>Kauerz</a:t>
            </a:r>
            <a:r>
              <a:rPr lang="en-US" sz="2000" b="1" dirty="0">
                <a:solidFill>
                  <a:schemeClr val="tx1"/>
                </a:solidFill>
              </a:rPr>
              <a:t>, </a:t>
            </a:r>
            <a:r>
              <a:rPr lang="en-US" sz="2000" dirty="0">
                <a:solidFill>
                  <a:schemeClr val="tx1"/>
                </a:solidFill>
              </a:rPr>
              <a:t>Director, National P-3 Center, University of Colorado Denver</a:t>
            </a:r>
            <a:endParaRPr lang="en-US" sz="2000" dirty="0">
              <a:solidFill>
                <a:schemeClr val="tx1"/>
              </a:solidFill>
              <a:cs typeface="Calibri"/>
            </a:endParaRPr>
          </a:p>
          <a:p>
            <a:endParaRPr lang="en-US" sz="1275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80993" y="3381845"/>
            <a:ext cx="2400300" cy="11428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96E9C3-9A7C-4DA6-A8CC-CE7F6A31D4FA}"/>
              </a:ext>
            </a:extLst>
          </p:cNvPr>
          <p:cNvSpPr/>
          <p:nvPr/>
        </p:nvSpPr>
        <p:spPr>
          <a:xfrm>
            <a:off x="2183716" y="1683292"/>
            <a:ext cx="835485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en-US" sz="1350">
                <a:solidFill>
                  <a:prstClr val="black"/>
                </a:solidFill>
                <a:latin typeface="Calibri" panose="020F0502020204030204"/>
              </a:rPr>
              <a:t>Session 5</a:t>
            </a:r>
          </a:p>
        </p:txBody>
      </p:sp>
    </p:spTree>
    <p:extLst>
      <p:ext uri="{BB962C8B-B14F-4D97-AF65-F5344CB8AC3E}">
        <p14:creationId xmlns:p14="http://schemas.microsoft.com/office/powerpoint/2010/main" val="14078743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0" y="-8894373"/>
            <a:ext cx="4572000" cy="5239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400" dirty="0"/>
              <a:t>District level:  Two midsize California school districts</a:t>
            </a:r>
          </a:p>
          <a:p>
            <a:pPr lvl="1">
              <a:lnSpc>
                <a:spcPct val="120000"/>
              </a:lnSpc>
              <a:spcAft>
                <a:spcPts val="300"/>
              </a:spcAft>
            </a:pPr>
            <a:r>
              <a:rPr lang="en-US" sz="1400" dirty="0"/>
              <a:t>Interviewed district leaders in curriculum &amp; instruction, early education, and leadership</a:t>
            </a:r>
          </a:p>
          <a:p>
            <a:pPr lvl="1">
              <a:lnSpc>
                <a:spcPct val="120000"/>
              </a:lnSpc>
              <a:spcAft>
                <a:spcPts val="1200"/>
              </a:spcAft>
            </a:pPr>
            <a:r>
              <a:rPr lang="en-US" sz="1400" dirty="0"/>
              <a:t>Observed professional development in all three divisions</a:t>
            </a:r>
          </a:p>
          <a:p>
            <a:pPr>
              <a:lnSpc>
                <a:spcPct val="120000"/>
              </a:lnSpc>
            </a:pPr>
            <a:r>
              <a:rPr lang="en-US" sz="1400" dirty="0"/>
              <a:t>School level:  Three schools per district with </a:t>
            </a:r>
            <a:r>
              <a:rPr lang="en-US" sz="1400" dirty="0" err="1"/>
              <a:t>PreKs</a:t>
            </a:r>
            <a:r>
              <a:rPr lang="en-US" sz="1400" dirty="0"/>
              <a:t> on site, supervised by principals</a:t>
            </a:r>
          </a:p>
          <a:p>
            <a:pPr lvl="1">
              <a:lnSpc>
                <a:spcPct val="120000"/>
              </a:lnSpc>
              <a:spcAft>
                <a:spcPts val="300"/>
              </a:spcAft>
            </a:pPr>
            <a:r>
              <a:rPr lang="en-US" sz="1400" dirty="0"/>
              <a:t>Interviewed school leaders (principal, AP, coaches)</a:t>
            </a:r>
          </a:p>
          <a:p>
            <a:pPr lvl="1">
              <a:lnSpc>
                <a:spcPct val="120000"/>
              </a:lnSpc>
              <a:spcAft>
                <a:spcPts val="300"/>
              </a:spcAft>
            </a:pPr>
            <a:r>
              <a:rPr lang="en-US" sz="1400" dirty="0"/>
              <a:t>Interviewed and surveyed teachers </a:t>
            </a:r>
            <a:r>
              <a:rPr lang="en-US" sz="1400" dirty="0" err="1"/>
              <a:t>PreK</a:t>
            </a:r>
            <a:r>
              <a:rPr lang="en-US" sz="1400" dirty="0"/>
              <a:t> </a:t>
            </a:r>
            <a:r>
              <a:rPr lang="mr-IN" sz="1400" dirty="0"/>
              <a:t>–</a:t>
            </a:r>
            <a:r>
              <a:rPr lang="en-US" sz="1400" dirty="0"/>
              <a:t> 2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1400" dirty="0"/>
              <a:t>Classroom level:  </a:t>
            </a:r>
          </a:p>
          <a:p>
            <a:pPr lvl="1">
              <a:lnSpc>
                <a:spcPct val="120000"/>
              </a:lnSpc>
              <a:spcAft>
                <a:spcPts val="300"/>
              </a:spcAft>
            </a:pPr>
            <a:r>
              <a:rPr lang="en-US" sz="1400" dirty="0"/>
              <a:t>Three classroom observations (Fall, winter, spring) + debrief interview</a:t>
            </a:r>
          </a:p>
          <a:p>
            <a:pPr lvl="1">
              <a:lnSpc>
                <a:spcPct val="120000"/>
              </a:lnSpc>
              <a:spcAft>
                <a:spcPts val="300"/>
              </a:spcAft>
            </a:pPr>
            <a:r>
              <a:rPr lang="en-US" sz="1400" dirty="0"/>
              <a:t>Surveyed teachers </a:t>
            </a:r>
            <a:r>
              <a:rPr lang="en-US" sz="1400" dirty="0" err="1"/>
              <a:t>PreK</a:t>
            </a:r>
            <a:r>
              <a:rPr lang="en-US" sz="1400" dirty="0"/>
              <a:t> </a:t>
            </a:r>
            <a:r>
              <a:rPr lang="mr-IN" sz="1400" dirty="0"/>
              <a:t>–</a:t>
            </a:r>
            <a:r>
              <a:rPr lang="en-US" sz="1400" dirty="0"/>
              <a:t> 2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1400" dirty="0"/>
              <a:t>Student level:  all students with parental consent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300"/>
              </a:spcAft>
            </a:pPr>
            <a:r>
              <a:rPr lang="en-US" sz="1400" dirty="0"/>
              <a:t>Mathematics assessment fall and spring (REMA-SF)</a:t>
            </a:r>
          </a:p>
          <a:p>
            <a:pPr lvl="1">
              <a:lnSpc>
                <a:spcPct val="120000"/>
              </a:lnSpc>
            </a:pPr>
            <a:r>
              <a:rPr lang="en-US" sz="1400" dirty="0"/>
              <a:t>Student interviews (meaning of math and perceptions of ability)</a:t>
            </a:r>
          </a:p>
        </p:txBody>
      </p:sp>
      <p:sp>
        <p:nvSpPr>
          <p:cNvPr id="3" name="Rectangle 2"/>
          <p:cNvSpPr/>
          <p:nvPr/>
        </p:nvSpPr>
        <p:spPr>
          <a:xfrm>
            <a:off x="2438400" y="115654"/>
            <a:ext cx="7315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/>
              <a:t>Method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24000" y="792593"/>
            <a:ext cx="9144000" cy="533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District level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:  2 midsize California districts</a:t>
            </a:r>
          </a:p>
          <a:p>
            <a:pPr marL="800100" lvl="1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Interviewed district leadership and leaders in Curriculum &amp; Instruction and Early Education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Observed professional development in all three divisions</a:t>
            </a:r>
          </a:p>
          <a:p>
            <a:pPr>
              <a:spcBef>
                <a:spcPts val="1200"/>
              </a:spcBef>
            </a:pPr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School level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:  3 schools per district with </a:t>
            </a: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preKs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on site supervised by principals</a:t>
            </a:r>
          </a:p>
          <a:p>
            <a:pPr marL="800100" lvl="1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Interviewed school leaders (principal, AP, coaches)</a:t>
            </a:r>
          </a:p>
          <a:p>
            <a:pPr marL="800100" lvl="1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Interviewed and surveyed teachers </a:t>
            </a: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preK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mr-IN" sz="2200" dirty="0">
                <a:latin typeface="Calibri" panose="020F0502020204030204" pitchFamily="34" charset="0"/>
              </a:rPr>
              <a:t>–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2 about school practices</a:t>
            </a:r>
          </a:p>
          <a:p>
            <a:pPr>
              <a:spcBef>
                <a:spcPts val="1200"/>
              </a:spcBef>
            </a:pPr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Classroom level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:  </a:t>
            </a:r>
          </a:p>
          <a:p>
            <a:pPr marL="800100" lvl="1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3 classroom observations (fall, winter, spring) + debrief interview</a:t>
            </a:r>
          </a:p>
          <a:p>
            <a:pPr marL="800100" lvl="1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Interviewed teachers </a:t>
            </a: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preK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mr-IN" sz="2200" dirty="0">
                <a:latin typeface="Calibri" panose="020F0502020204030204" pitchFamily="34" charset="0"/>
              </a:rPr>
              <a:t>–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2 about classroom practices</a:t>
            </a:r>
          </a:p>
          <a:p>
            <a:pPr>
              <a:spcBef>
                <a:spcPts val="1200"/>
              </a:spcBef>
            </a:pPr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Student level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:  </a:t>
            </a:r>
          </a:p>
          <a:p>
            <a:pPr marL="800100" lvl="1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Mathematics assessment fall and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spring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(REMA-SF)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Student interviews (meaning of math and perceptions of ability)</a:t>
            </a:r>
          </a:p>
        </p:txBody>
      </p:sp>
      <p:pic>
        <p:nvPicPr>
          <p:cNvPr id="6" name="pp04.jpg" descr="/Users/LabMercury/Dropbox (IABC)/LabMercury/DREME/PRESENTATION/pp04.jpg">
            <a:extLst>
              <a:ext uri="{FF2B5EF4-FFF2-40B4-BE49-F238E27FC236}">
                <a16:creationId xmlns:a16="http://schemas.microsoft.com/office/drawing/2014/main" id="{2E3E3467-D84A-C74F-B693-A1116022ED74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6316843"/>
            <a:ext cx="9153144" cy="55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4910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0"/>
            <a:ext cx="7886700" cy="1064526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Approaches to Alignment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1" y="847898"/>
            <a:ext cx="8343900" cy="589680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Organizational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Early Learning Director involved in district decision making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communication among administrators from different departments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preschool is under elementary school principal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moving K into early learning department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Alignment of standards, assessment and curriculum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Professional development/collaboration</a:t>
            </a: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teachers across grades engage in communities of practice, PD, have common coaches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principal &amp; curriculum and instruction leadership training in ECE</a:t>
            </a:r>
          </a:p>
          <a:p>
            <a:pPr marL="457200" lvl="1" indent="0">
              <a:lnSpc>
                <a:spcPct val="110000"/>
              </a:lnSpc>
              <a:buNone/>
            </a:pP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p04.jpg" descr="/Users/LabMercury/Dropbox (IABC)/LabMercury/DREME/PRESENTATION/pp04.jpg">
            <a:extLst>
              <a:ext uri="{FF2B5EF4-FFF2-40B4-BE49-F238E27FC236}">
                <a16:creationId xmlns:a16="http://schemas.microsoft.com/office/drawing/2014/main" id="{8237B302-0D46-3D47-B1A3-9681A084C24A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6316843"/>
            <a:ext cx="9153144" cy="55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6284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1"/>
            <a:ext cx="7886700" cy="1064525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Approaches to Alignment (Cont.)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6138" y="1036002"/>
            <a:ext cx="8418963" cy="5555984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Processes 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instructional walkthroughs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teachers sharing data across years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kindergarten readiness assessments used to plan instruction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prek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included in district strategic plans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Tools</a:t>
            </a: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integrated data system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instructional practice guide that documents specific high-leverage pedagogical strategies to be used across grades</a:t>
            </a:r>
          </a:p>
          <a:p>
            <a:pPr marL="457200" lvl="1" indent="0">
              <a:lnSpc>
                <a:spcPct val="110000"/>
              </a:lnSpc>
              <a:buNone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p04.jpg" descr="/Users/LabMercury/Dropbox (IABC)/LabMercury/DREME/PRESENTATION/pp04.jpg">
            <a:extLst>
              <a:ext uri="{FF2B5EF4-FFF2-40B4-BE49-F238E27FC236}">
                <a16:creationId xmlns:a16="http://schemas.microsoft.com/office/drawing/2014/main" id="{0813E485-F028-0A42-936A-3750EB160B75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6316843"/>
            <a:ext cx="9153144" cy="55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183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1" y="133005"/>
            <a:ext cx="8724799" cy="108526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2400"/>
              </a:spcBef>
              <a:spcAft>
                <a:spcPts val="1800"/>
              </a:spcAft>
            </a:pPr>
            <a:r>
              <a:rPr lang="en-US" sz="3000" dirty="0"/>
              <a:t>Challenges of Fostering Alignment: School Level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1" y="1097280"/>
            <a:ext cx="8724799" cy="5174292"/>
          </a:xfrm>
        </p:spPr>
        <p:txBody>
          <a:bodyPr>
            <a:normAutofit/>
          </a:bodyPr>
          <a:lstStyle/>
          <a:p>
            <a:pPr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Clr>
                <a:srgbClr val="00529B"/>
              </a:buClr>
              <a:buFont typeface="Wingdings" panose="05000000000000000000" pitchFamily="2" charset="2"/>
              <a:buChar char="§"/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Physical separation of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preK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from other grades</a:t>
            </a:r>
          </a:p>
          <a:p>
            <a:pPr>
              <a:lnSpc>
                <a:spcPts val="2600"/>
              </a:lnSpc>
              <a:spcAft>
                <a:spcPts val="600"/>
              </a:spcAft>
              <a:buClr>
                <a:srgbClr val="00529B"/>
              </a:buClr>
              <a:buFont typeface="Wingdings" panose="05000000000000000000" pitchFamily="2" charset="2"/>
              <a:buChar char="§"/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Children from multiple preschool programs entering kindergarten (children in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preK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move to different elementary schools) </a:t>
            </a:r>
          </a:p>
          <a:p>
            <a:pPr>
              <a:lnSpc>
                <a:spcPts val="2600"/>
              </a:lnSpc>
              <a:spcAft>
                <a:spcPts val="600"/>
              </a:spcAft>
              <a:buClr>
                <a:srgbClr val="00529B"/>
              </a:buClr>
              <a:buFont typeface="Wingdings" panose="05000000000000000000" pitchFamily="2" charset="2"/>
              <a:buChar char="§"/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Status issues that come from different credentialing and pay for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preK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compared to elementary teachers </a:t>
            </a:r>
          </a:p>
          <a:p>
            <a:pPr>
              <a:lnSpc>
                <a:spcPts val="2600"/>
              </a:lnSpc>
              <a:spcAft>
                <a:spcPts val="600"/>
              </a:spcAft>
              <a:buClr>
                <a:srgbClr val="00529B"/>
              </a:buClr>
              <a:buFont typeface="Wingdings" panose="05000000000000000000" pitchFamily="2" charset="2"/>
              <a:buChar char="§"/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Different schedules for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preK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and elementary teachers</a:t>
            </a:r>
          </a:p>
          <a:p>
            <a:pPr>
              <a:lnSpc>
                <a:spcPts val="2600"/>
              </a:lnSpc>
              <a:spcAft>
                <a:spcPts val="600"/>
              </a:spcAft>
              <a:buClr>
                <a:srgbClr val="00529B"/>
              </a:buClr>
              <a:buFont typeface="Wingdings" panose="05000000000000000000" pitchFamily="2" charset="2"/>
              <a:buChar char="§"/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Dearth of curricula and assessment that span prek-3</a:t>
            </a:r>
          </a:p>
          <a:p>
            <a:pPr>
              <a:lnSpc>
                <a:spcPts val="2600"/>
              </a:lnSpc>
              <a:spcAft>
                <a:spcPts val="600"/>
              </a:spcAft>
              <a:buClr>
                <a:srgbClr val="00529B"/>
              </a:buClr>
              <a:buFont typeface="Wingdings" panose="05000000000000000000" pitchFamily="2" charset="2"/>
              <a:buChar char="§"/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PreK and K-3 teachers’/leaders’ different beliefs about appropriate instruction </a:t>
            </a:r>
          </a:p>
          <a:p>
            <a:pPr marL="0" indent="0">
              <a:lnSpc>
                <a:spcPts val="2600"/>
              </a:lnSpc>
              <a:buNone/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pic>
        <p:nvPicPr>
          <p:cNvPr id="4" name="pp04.jpg" descr="/Users/LabMercury/Dropbox (IABC)/LabMercury/DREME/PRESENTATION/pp04.jpg">
            <a:extLst>
              <a:ext uri="{FF2B5EF4-FFF2-40B4-BE49-F238E27FC236}">
                <a16:creationId xmlns:a16="http://schemas.microsoft.com/office/drawing/2014/main" id="{441E525E-1CBD-414E-B149-0A67CC7254CC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6316843"/>
            <a:ext cx="9153144" cy="55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1066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213658"/>
            <a:ext cx="7886700" cy="4954386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600" dirty="0">
                <a:cs typeface="Calibri" panose="020F0502020204030204" pitchFamily="34" charset="0"/>
              </a:rPr>
              <a:t>Two (or more) sets of </a:t>
            </a:r>
            <a:r>
              <a:rPr lang="en-US" sz="2600" dirty="0" err="1">
                <a:cs typeface="Calibri" panose="020F0502020204030204" pitchFamily="34" charset="0"/>
              </a:rPr>
              <a:t>preK</a:t>
            </a:r>
            <a:r>
              <a:rPr lang="en-US" sz="2600" dirty="0">
                <a:cs typeface="Calibri" panose="020F0502020204030204" pitchFamily="34" charset="0"/>
              </a:rPr>
              <a:t> rules and regulations for school leaders to learn (knowledge &amp; paperwork burden)</a:t>
            </a:r>
          </a:p>
          <a:p>
            <a:pPr>
              <a:lnSpc>
                <a:spcPct val="100000"/>
              </a:lnSpc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600" dirty="0">
                <a:cs typeface="Calibri" panose="020F0502020204030204" pitchFamily="34" charset="0"/>
              </a:rPr>
              <a:t>Different funding sources and expectations related to PD for </a:t>
            </a:r>
            <a:r>
              <a:rPr lang="en-US" sz="2600" dirty="0" err="1">
                <a:cs typeface="Calibri" panose="020F0502020204030204" pitchFamily="34" charset="0"/>
              </a:rPr>
              <a:t>preK</a:t>
            </a:r>
            <a:r>
              <a:rPr lang="en-US" sz="2600" dirty="0">
                <a:cs typeface="Calibri" panose="020F0502020204030204" pitchFamily="34" charset="0"/>
              </a:rPr>
              <a:t> and K-12 teachers</a:t>
            </a:r>
          </a:p>
          <a:p>
            <a:pPr>
              <a:lnSpc>
                <a:spcPct val="100000"/>
              </a:lnSpc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600" dirty="0">
                <a:cs typeface="Calibri" panose="020F0502020204030204" pitchFamily="34" charset="0"/>
              </a:rPr>
              <a:t>Lack of facilities on elementary school campus for </a:t>
            </a:r>
            <a:r>
              <a:rPr lang="en-US" sz="2600" dirty="0" err="1">
                <a:cs typeface="Calibri" panose="020F0502020204030204" pitchFamily="34" charset="0"/>
              </a:rPr>
              <a:t>preK</a:t>
            </a:r>
            <a:endParaRPr lang="en-US" sz="2600" dirty="0"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600" dirty="0">
                <a:cs typeface="Calibri" panose="020F0502020204030204" pitchFamily="34" charset="0"/>
              </a:rPr>
              <a:t>Leaders’ weak knowledge of ECE </a:t>
            </a:r>
          </a:p>
          <a:p>
            <a:pPr>
              <a:lnSpc>
                <a:spcPct val="100000"/>
              </a:lnSpc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600" dirty="0">
                <a:cs typeface="Calibri" panose="020F0502020204030204" pitchFamily="34" charset="0"/>
              </a:rPr>
              <a:t>Department silos</a:t>
            </a:r>
          </a:p>
          <a:p>
            <a:pPr>
              <a:lnSpc>
                <a:spcPct val="100000"/>
              </a:lnSpc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600" dirty="0">
                <a:cs typeface="Calibri" panose="020F0502020204030204" pitchFamily="34" charset="0"/>
              </a:rPr>
              <a:t>Not convinced of the value of </a:t>
            </a:r>
            <a:r>
              <a:rPr lang="en-US" sz="2600" dirty="0" err="1">
                <a:cs typeface="Calibri" panose="020F0502020204030204" pitchFamily="34" charset="0"/>
              </a:rPr>
              <a:t>preK</a:t>
            </a:r>
            <a:r>
              <a:rPr lang="en-US" sz="2600" dirty="0">
                <a:cs typeface="Calibri" panose="020F0502020204030204" pitchFamily="34" charset="0"/>
              </a:rPr>
              <a:t> or perception that </a:t>
            </a:r>
            <a:r>
              <a:rPr lang="en-US" sz="2600" dirty="0" err="1">
                <a:cs typeface="Calibri" panose="020F0502020204030204" pitchFamily="34" charset="0"/>
              </a:rPr>
              <a:t>preK</a:t>
            </a:r>
            <a:r>
              <a:rPr lang="en-US" sz="2600" dirty="0">
                <a:cs typeface="Calibri" panose="020F0502020204030204" pitchFamily="34" charset="0"/>
              </a:rPr>
              <a:t> serves a different purpose from elementary grades and disconnect is appropriate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n-US" sz="2800" dirty="0"/>
          </a:p>
          <a:p>
            <a:pPr>
              <a:lnSpc>
                <a:spcPct val="100000"/>
              </a:lnSpc>
            </a:pPr>
            <a:endParaRPr lang="en-US" sz="24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DF25A39-3D29-B645-9F63-1A1F7589BA4B}"/>
              </a:ext>
            </a:extLst>
          </p:cNvPr>
          <p:cNvSpPr txBox="1">
            <a:spLocks/>
          </p:cNvSpPr>
          <p:nvPr/>
        </p:nvSpPr>
        <p:spPr>
          <a:xfrm>
            <a:off x="1981201" y="182881"/>
            <a:ext cx="8724799" cy="12801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2400"/>
              </a:spcBef>
              <a:spcAft>
                <a:spcPts val="1800"/>
              </a:spcAft>
            </a:pPr>
            <a:r>
              <a:rPr lang="en-US" sz="3000" dirty="0"/>
              <a:t>Challenges of Fostering Alignment: District Level</a:t>
            </a:r>
            <a:endParaRPr lang="en-US" sz="3000" b="1" dirty="0"/>
          </a:p>
        </p:txBody>
      </p:sp>
      <p:pic>
        <p:nvPicPr>
          <p:cNvPr id="5" name="pp04.jpg" descr="/Users/LabMercury/Dropbox (IABC)/LabMercury/DREME/PRESENTATION/pp04.jpg">
            <a:extLst>
              <a:ext uri="{FF2B5EF4-FFF2-40B4-BE49-F238E27FC236}">
                <a16:creationId xmlns:a16="http://schemas.microsoft.com/office/drawing/2014/main" id="{DFEF5B5D-0D4B-DF4B-A5E2-41CB6274A877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6316843"/>
            <a:ext cx="9153144" cy="55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7942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064030"/>
            <a:ext cx="8345510" cy="515660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Different funding sources for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preK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and K-12</a:t>
            </a:r>
          </a:p>
          <a:p>
            <a:pPr>
              <a:lnSpc>
                <a:spcPct val="100000"/>
              </a:lnSpc>
              <a:spcBef>
                <a:spcPts val="1200"/>
              </a:spcBef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Complicated and varying funding policies and varying program standards for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preK</a:t>
            </a:r>
            <a:endParaRPr lang="en-US" sz="2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1200"/>
              </a:spcBef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Absence of continuous assessment system preK-2</a:t>
            </a:r>
          </a:p>
          <a:p>
            <a:pPr>
              <a:lnSpc>
                <a:spcPct val="100000"/>
              </a:lnSpc>
              <a:spcBef>
                <a:spcPts val="1200"/>
              </a:spcBef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Absence of data system linking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preK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to K</a:t>
            </a:r>
          </a:p>
          <a:p>
            <a:pPr>
              <a:lnSpc>
                <a:spcPct val="100000"/>
              </a:lnSpc>
              <a:spcBef>
                <a:spcPts val="1200"/>
              </a:spcBef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Disconnect between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preK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and K learning standards</a:t>
            </a:r>
          </a:p>
          <a:p>
            <a:pPr>
              <a:lnSpc>
                <a:spcPct val="100000"/>
              </a:lnSpc>
              <a:spcBef>
                <a:spcPts val="1200"/>
              </a:spcBef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Disconnect between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preK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and K-12 accountability mechanisms</a:t>
            </a:r>
          </a:p>
          <a:p>
            <a:pPr>
              <a:lnSpc>
                <a:spcPct val="100000"/>
              </a:lnSpc>
              <a:spcBef>
                <a:spcPts val="1200"/>
              </a:spcBef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Disconnect between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preK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and elementary teacher preparation, licensing, and pay</a:t>
            </a:r>
          </a:p>
          <a:p>
            <a:endParaRPr lang="en-US" dirty="0"/>
          </a:p>
        </p:txBody>
      </p:sp>
      <p:pic>
        <p:nvPicPr>
          <p:cNvPr id="7" name="pp04.jpg" descr="/Users/LabMercury/Dropbox (IABC)/LabMercury/DREME/PRESENTATION/pp04.jpg">
            <a:extLst>
              <a:ext uri="{FF2B5EF4-FFF2-40B4-BE49-F238E27FC236}">
                <a16:creationId xmlns:a16="http://schemas.microsoft.com/office/drawing/2014/main" id="{966E4115-1CE7-6A4B-B1FF-1892D41057ED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6316843"/>
            <a:ext cx="9153144" cy="550289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891428C0-BFD3-5345-8A92-086D5BC59965}"/>
              </a:ext>
            </a:extLst>
          </p:cNvPr>
          <p:cNvSpPr txBox="1">
            <a:spLocks/>
          </p:cNvSpPr>
          <p:nvPr/>
        </p:nvSpPr>
        <p:spPr>
          <a:xfrm>
            <a:off x="1981201" y="116379"/>
            <a:ext cx="8724799" cy="10640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2400"/>
              </a:spcBef>
              <a:spcAft>
                <a:spcPts val="1800"/>
              </a:spcAft>
            </a:pPr>
            <a:r>
              <a:rPr lang="en-US" sz="3000" dirty="0"/>
              <a:t>Challenges of Fostering Alignment: State Level</a:t>
            </a:r>
            <a:endParaRPr 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390809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981200" y="1"/>
            <a:ext cx="8218449" cy="996870"/>
          </a:xfrm>
        </p:spPr>
        <p:txBody>
          <a:bodyPr>
            <a:normAutofit/>
          </a:bodyPr>
          <a:lstStyle/>
          <a:p>
            <a:pPr algn="ctr"/>
            <a:r>
              <a:rPr lang="en-US" sz="3300" dirty="0"/>
              <a:t>Key Lessons Learned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798321" y="814648"/>
            <a:ext cx="8586439" cy="5310345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Districts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need to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make organizational changes that integrate preschool into elementary school planning and governance;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bridge the silos and create opportunities for district leaders in different departments to work and learn together;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provide ongoing learning opportunities to school leaders who have responsibility for early learning and instruction;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focus on curriculum and pedagogy alongside aligned approaches to instructional leadership and a system of instructional supports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align curricula and assessments across </a:t>
            </a: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preK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and the early elementary grades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make an explicit effort to include instruction in initiatives designed to promote pre-K to elementary alignment and continuity</a:t>
            </a:r>
          </a:p>
          <a:p>
            <a:pPr marL="0" indent="0">
              <a:lnSpc>
                <a:spcPct val="100000"/>
              </a:lnSpc>
              <a:buNone/>
            </a:pP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p04.jpg" descr="/Users/LabMercury/Dropbox (IABC)/LabMercury/DREME/PRESENTATION/pp04.jpg">
            <a:extLst>
              <a:ext uri="{FF2B5EF4-FFF2-40B4-BE49-F238E27FC236}">
                <a16:creationId xmlns:a16="http://schemas.microsoft.com/office/drawing/2014/main" id="{26069D81-8013-EC40-AC4E-4BB450487747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6316843"/>
            <a:ext cx="9153144" cy="55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6516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8319" y="964277"/>
            <a:ext cx="8624354" cy="585694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States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need to: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provide encouragement/incentives for districts to create greater alignment and continuity between </a:t>
            </a: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preK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and elementary grades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streamline </a:t>
            </a: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prek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state funding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align </a:t>
            </a: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preK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and K standards, assessments, and curriculum guidelines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create greater alignment in teacher education, credentialing, accountability, and pay for </a:t>
            </a: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preK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and early elementary grade teachers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include early childhood as part of principal credentialing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create data system, including student assessment, that links </a:t>
            </a: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preK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-grade 2 to grades 3-12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provide financial support for </a:t>
            </a: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preK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facilities on elementary campuses</a:t>
            </a:r>
          </a:p>
        </p:txBody>
      </p:sp>
      <p:sp>
        <p:nvSpPr>
          <p:cNvPr id="4" name="Title 4">
            <a:extLst>
              <a:ext uri="{FF2B5EF4-FFF2-40B4-BE49-F238E27FC236}">
                <a16:creationId xmlns:a16="http://schemas.microsoft.com/office/drawing/2014/main" id="{0E153074-1418-3746-A7F5-4F08A92A1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149630"/>
            <a:ext cx="8218449" cy="814646"/>
          </a:xfrm>
        </p:spPr>
        <p:txBody>
          <a:bodyPr>
            <a:normAutofit/>
          </a:bodyPr>
          <a:lstStyle/>
          <a:p>
            <a:pPr algn="ctr"/>
            <a:r>
              <a:rPr lang="en-US" sz="3300" dirty="0"/>
              <a:t>Key Lessons Learned</a:t>
            </a:r>
          </a:p>
        </p:txBody>
      </p:sp>
      <p:pic>
        <p:nvPicPr>
          <p:cNvPr id="5" name="pp04.jpg" descr="/Users/LabMercury/Dropbox (IABC)/LabMercury/DREME/PRESENTATION/pp04.jpg">
            <a:extLst>
              <a:ext uri="{FF2B5EF4-FFF2-40B4-BE49-F238E27FC236}">
                <a16:creationId xmlns:a16="http://schemas.microsoft.com/office/drawing/2014/main" id="{A3BDA1AD-FB3D-EE42-8BE2-ED35C907B25B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6316843"/>
            <a:ext cx="9153144" cy="55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4544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p000.jpg" descr="/Users/LabMercury/Dropbox (IABC)/LabMercury/DREME/PRESENTATION/pp000.jpg"/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0"/>
            <a:ext cx="9152581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856893" y="4814483"/>
            <a:ext cx="4665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         </a:t>
            </a:r>
            <a:r>
              <a:rPr lang="en-US" sz="2800" i="1" dirty="0" err="1">
                <a:solidFill>
                  <a:schemeClr val="bg1"/>
                </a:solidFill>
              </a:rPr>
              <a:t>dreme.stanford.edu</a:t>
            </a:r>
            <a:endParaRPr lang="en-US" sz="28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5491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E42565C-E3CC-4EF0-8093-88FCC788A3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270325" y="3369273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374475" y="1040470"/>
            <a:ext cx="6858003" cy="47770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7914" y="857786"/>
            <a:ext cx="8027347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9D936-A0BF-4088-A81B-8406A6AB5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620" y="1471351"/>
            <a:ext cx="7108911" cy="401662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6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Leadership Development to Enact Pre-K-3</a:t>
            </a:r>
            <a:r>
              <a:rPr lang="en-US" sz="5600" b="1" kern="1200" baseline="300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rd</a:t>
            </a:r>
            <a:r>
              <a:rPr lang="en-US" sz="56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Grade</a:t>
            </a:r>
            <a:br>
              <a:rPr lang="en-US" sz="5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56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Work</a:t>
            </a:r>
            <a:br>
              <a:rPr lang="en-US" sz="5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56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6B1677-44FD-44E7-B7CB-BFFB794092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03178" y="586153"/>
            <a:ext cx="3000907" cy="575603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Presenters:</a:t>
            </a:r>
            <a:endParaRPr lang="en-US" sz="20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Bobbie Burnham and Mike Brown</a:t>
            </a:r>
            <a:r>
              <a: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Minnesota Department of Education</a:t>
            </a:r>
          </a:p>
          <a:p>
            <a:r>
              <a:rPr lang="en-US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Erika Hunt</a:t>
            </a:r>
            <a:r>
              <a: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Center for Study of Education Policy, Illinois State University </a:t>
            </a:r>
          </a:p>
          <a:p>
            <a:r>
              <a:rPr lang="en-US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Gracie Branch</a:t>
            </a:r>
            <a:r>
              <a: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National Association of Elementary School Principals</a:t>
            </a:r>
          </a:p>
          <a:p>
            <a:r>
              <a:rPr lang="en-US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Jean Allen</a:t>
            </a:r>
            <a:r>
              <a: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Alabama Department of Early Childhood Education</a:t>
            </a:r>
          </a:p>
          <a:p>
            <a:r>
              <a:rPr lang="en-US" sz="2000" b="1" dirty="0">
                <a:solidFill>
                  <a:schemeClr val="tx1"/>
                </a:solidFill>
              </a:rPr>
              <a:t>Kristie Kauerz</a:t>
            </a:r>
            <a:r>
              <a:rPr lang="en-US" sz="2000" dirty="0">
                <a:solidFill>
                  <a:schemeClr val="tx1"/>
                </a:solidFill>
              </a:rPr>
              <a:t>, National P-3 Center, University of Colorado Denver</a:t>
            </a:r>
            <a:endParaRPr lang="en-US" sz="20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5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24009" y="3366125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972CB58-2301-4C4F-8002-6E5823532232}"/>
              </a:ext>
            </a:extLst>
          </p:cNvPr>
          <p:cNvSpPr/>
          <p:nvPr/>
        </p:nvSpPr>
        <p:spPr>
          <a:xfrm>
            <a:off x="879619" y="1101389"/>
            <a:ext cx="10518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Session 6</a:t>
            </a:r>
          </a:p>
        </p:txBody>
      </p:sp>
    </p:spTree>
    <p:extLst>
      <p:ext uri="{BB962C8B-B14F-4D97-AF65-F5344CB8AC3E}">
        <p14:creationId xmlns:p14="http://schemas.microsoft.com/office/powerpoint/2010/main" val="3305325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01788" y="731521"/>
            <a:ext cx="90662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/>
              <a:t>PreK-3 Alignment:</a:t>
            </a:r>
            <a:br>
              <a:rPr lang="en-US" sz="4000" dirty="0"/>
            </a:br>
            <a:r>
              <a:rPr lang="en-US" sz="4000" dirty="0"/>
              <a:t>Challenges and Opportunitie</a:t>
            </a:r>
            <a:r>
              <a:rPr lang="en-US" sz="3600" dirty="0"/>
              <a:t>s</a:t>
            </a:r>
          </a:p>
        </p:txBody>
      </p:sp>
      <p:sp>
        <p:nvSpPr>
          <p:cNvPr id="5" name="Rectangle 4"/>
          <p:cNvSpPr/>
          <p:nvPr/>
        </p:nvSpPr>
        <p:spPr>
          <a:xfrm>
            <a:off x="2712721" y="2651760"/>
            <a:ext cx="31371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/>
              <a:t>Deborah Stipek</a:t>
            </a:r>
          </a:p>
          <a:p>
            <a:pPr algn="ctr"/>
            <a:endParaRPr lang="en-US" sz="1800" dirty="0"/>
          </a:p>
          <a:p>
            <a:pPr algn="ctr"/>
            <a:r>
              <a:rPr lang="en-US" sz="2000" dirty="0"/>
              <a:t>Stanford University</a:t>
            </a:r>
          </a:p>
          <a:p>
            <a:pPr algn="ctr"/>
            <a:r>
              <a:rPr lang="en-US" sz="2000" dirty="0"/>
              <a:t>Professor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370320" y="2651761"/>
            <a:ext cx="335989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Deanna Mathies</a:t>
            </a:r>
          </a:p>
          <a:p>
            <a:pPr algn="ctr"/>
            <a:endParaRPr lang="en-US" sz="1800" dirty="0"/>
          </a:p>
          <a:p>
            <a:pPr algn="ctr"/>
            <a:r>
              <a:rPr lang="en-US" sz="2000" dirty="0"/>
              <a:t>Fresno Unified School District Executive Officer </a:t>
            </a:r>
          </a:p>
          <a:p>
            <a:pPr algn="ctr"/>
            <a:r>
              <a:rPr lang="en-US" sz="2000" dirty="0"/>
              <a:t>Early Learning Division</a:t>
            </a:r>
          </a:p>
          <a:p>
            <a:endParaRPr lang="en-US" sz="1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39A31C-09E2-9B49-BB23-24E90B8881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7040" y="4480560"/>
            <a:ext cx="2540000" cy="14351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1406CE4-2523-2F49-9988-2761C9175FF6}"/>
              </a:ext>
            </a:extLst>
          </p:cNvPr>
          <p:cNvSpPr txBox="1"/>
          <p:nvPr/>
        </p:nvSpPr>
        <p:spPr>
          <a:xfrm>
            <a:off x="3169920" y="5852160"/>
            <a:ext cx="208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dirty="0" err="1">
                <a:solidFill>
                  <a:srgbClr val="413074"/>
                </a:solidFill>
              </a:rPr>
              <a:t>dreme.stanford.edu</a:t>
            </a:r>
            <a:endParaRPr lang="en-US" sz="1800" i="1" dirty="0">
              <a:solidFill>
                <a:srgbClr val="413074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9AC408-B74B-E146-BB3D-4C77D8C43C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7520" y="4572000"/>
            <a:ext cx="2311400" cy="130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9395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7" name="TextBox 39"/>
          <p:cNvSpPr txBox="1">
            <a:spLocks noChangeArrowheads="1"/>
          </p:cNvSpPr>
          <p:nvPr/>
        </p:nvSpPr>
        <p:spPr bwMode="auto">
          <a:xfrm>
            <a:off x="1524000" y="194762"/>
            <a:ext cx="9144000" cy="553998"/>
          </a:xfrm>
          <a:prstGeom prst="rect">
            <a:avLst/>
          </a:prstGeom>
          <a:solidFill>
            <a:srgbClr val="09203E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000" dirty="0">
                <a:solidFill>
                  <a:srgbClr val="FFFFFF"/>
                </a:solidFill>
                <a:latin typeface="Calibri" charset="0"/>
              </a:rPr>
              <a:t>Map of P-3 Leadership Programs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5F26059F-F901-DF42-AD3C-4F1EDC7F9B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760909"/>
            <a:ext cx="9144000" cy="584061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674E366-9599-6745-AD27-120FE35348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8000" y="6518977"/>
            <a:ext cx="25400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6216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0A3F4-5DD5-C144-A191-CE2FCE2101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45721"/>
            <a:ext cx="9144000" cy="1022341"/>
          </a:xfrm>
        </p:spPr>
        <p:txBody>
          <a:bodyPr/>
          <a:lstStyle/>
          <a:p>
            <a:r>
              <a:rPr lang="en-US" dirty="0"/>
              <a:t>P-3 Leadership Programs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C17DAA-78D9-8947-9E76-C266DAECCB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486295"/>
            <a:ext cx="9144000" cy="2660136"/>
          </a:xfrm>
        </p:spPr>
        <p:txBody>
          <a:bodyPr>
            <a:normAutofit lnSpcReduction="10000"/>
          </a:bodyPr>
          <a:lstStyle/>
          <a:p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i="0" dirty="0"/>
              <a:t>State Education Agency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i="0" dirty="0"/>
              <a:t>Legislation re: Principal Preparation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i="0" dirty="0"/>
              <a:t>NAESP in collaboration with state agency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i="0" dirty="0"/>
              <a:t>Institution of Higher Education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i="0" dirty="0"/>
          </a:p>
        </p:txBody>
      </p:sp>
    </p:spTree>
    <p:extLst>
      <p:ext uri="{BB962C8B-B14F-4D97-AF65-F5344CB8AC3E}">
        <p14:creationId xmlns:p14="http://schemas.microsoft.com/office/powerpoint/2010/main" val="30459167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Leadership Development to Enact Pre-K-3</a:t>
            </a:r>
            <a:r>
              <a:rPr lang="en-US" baseline="30000" dirty="0"/>
              <a:t>rd</a:t>
            </a:r>
            <a:r>
              <a:rPr lang="en-US" dirty="0"/>
              <a:t> Grade Work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US" dirty="0"/>
              <a:t>Bobbie Burnham</a:t>
            </a:r>
            <a:r>
              <a:rPr lang="en-US" dirty="0">
                <a:solidFill>
                  <a:schemeClr val="accent2"/>
                </a:solidFill>
              </a:rPr>
              <a:t>|</a:t>
            </a:r>
            <a:r>
              <a:rPr lang="en-US" dirty="0"/>
              <a:t> Mike Brown</a:t>
            </a:r>
          </a:p>
          <a:p>
            <a:r>
              <a:rPr lang="en-US" dirty="0"/>
              <a:t>August 6, 2020</a:t>
            </a:r>
          </a:p>
        </p:txBody>
      </p:sp>
    </p:spTree>
    <p:extLst>
      <p:ext uri="{BB962C8B-B14F-4D97-AF65-F5344CB8AC3E}">
        <p14:creationId xmlns:p14="http://schemas.microsoft.com/office/powerpoint/2010/main" val="24470368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373486" y="1442435"/>
            <a:ext cx="11191741" cy="5009880"/>
          </a:xfrm>
          <a:prstGeom prst="rect">
            <a:avLst/>
          </a:prstGeom>
          <a:solidFill>
            <a:srgbClr val="003865"/>
          </a:solidFill>
          <a:ln w="19050">
            <a:solidFill>
              <a:srgbClr val="0038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Timeline of MDE’s P3 Professional Learning Engagement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13589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ED242C-24FB-43A0-BCB6-43756FC812F6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9/17/2020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10729913" y="6356350"/>
            <a:ext cx="146208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5450" y="1622738"/>
            <a:ext cx="10888349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2011:  The "Better Schools for a Better Minnesota" PreK to Grade 3 Systems for Success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386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2000" y="2178676"/>
            <a:ext cx="10591797" cy="40011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2011-12:  Making it Work: Implementing a Comprehensive PreK-3rd Grade Approach - Harvard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386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19175" y="2734614"/>
            <a:ext cx="10334622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2013-14:  PreK-3rd Grade Leadership Institute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386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57300" y="3290552"/>
            <a:ext cx="10096498" cy="40011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2015-16: P3 Principal Leadership Series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386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52968" y="3846490"/>
            <a:ext cx="9700830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2016-17: P3 Principal Leadership Series, Building Rigorous and Robust PreK-3 Learning      	 Environments, and Building P3 Systems: From Alignment to Coherence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386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27538" y="4710204"/>
            <a:ext cx="9426260" cy="40011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2018: National P-3 Institute: Implementing Comprehensive P-3 Approaches - Colorado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386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466305" y="5914414"/>
            <a:ext cx="8887493" cy="40011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2019-20: P3 Regional Collaboratives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386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95848" y="5312309"/>
            <a:ext cx="9157950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2018-19:  Regional P3 Leadership Workshops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386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11353798" y="1622738"/>
            <a:ext cx="0" cy="4691786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95634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“Theory of Change” – MN P3 Implementation Model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4D5D47-1752-4D84-8BFB-C2F71A34C932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9/17/2020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Leading for educational excellence and equity, every day for every one.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 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78BE2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|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 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education.mn.gov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386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1292" y="1869881"/>
            <a:ext cx="417768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Vision: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Ensuring every child receives a quality education, no matter their race or zip code.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386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386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Mission: 	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Minnesota Schools, Districts and Communities Implement Comprehensive, Inclusive P3 Systems.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1975" y="1477139"/>
            <a:ext cx="6021825" cy="4716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9209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Theory of Change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4D5D47-1752-4D84-8BFB-C2F71A34C932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9/17/2020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Leading for educational excellence and equity, every day for every one.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 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78BE2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|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 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education.mn.gov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386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750" y="1460421"/>
            <a:ext cx="5556618" cy="466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0640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Statewide Reach</a:t>
            </a: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495" y="1648645"/>
            <a:ext cx="3816272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4D5D47-1752-4D84-8BFB-C2F71A34C932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9/17/2020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Leading for educational excellence and equity, every day for every one.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 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78BE2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|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 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education.mn.gov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386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088" y="1430389"/>
            <a:ext cx="3806425" cy="492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4580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Sustainability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431985"/>
            <a:ext cx="10636045" cy="4744978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Title II Funding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P3 built into division strategic plan.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MDE staff design and deliver integrated professional learning opportunities.</a:t>
            </a:r>
          </a:p>
          <a:p>
            <a:pPr marL="1028700" lvl="1" indent="-342900"/>
            <a:r>
              <a:rPr lang="en-US" dirty="0"/>
              <a:t>Building online professional learning modules.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P3 elements built into early childhood program legislation.</a:t>
            </a:r>
          </a:p>
          <a:p>
            <a:pPr marL="1028700" lvl="1" indent="-342900"/>
            <a:r>
              <a:rPr lang="en-US" dirty="0"/>
              <a:t>Coordinate appropriate kindergarten transition with families, community-based prekindergarten programs, and school district kindergarten programs.</a:t>
            </a:r>
          </a:p>
          <a:p>
            <a:pPr marL="1028700" lvl="1" indent="-342900"/>
            <a:r>
              <a:rPr lang="en-US" dirty="0"/>
              <a:t>Implement strategies that support the alignment of professional development, instruction, assessments, and prekindergarten through grade 3 curricula.</a:t>
            </a:r>
          </a:p>
          <a:p>
            <a:pPr marL="1028700" lvl="1" indent="-342900"/>
            <a:r>
              <a:rPr lang="en-US" dirty="0"/>
              <a:t>Family engagement strategies that include culturally and linguistically responsive activities in prekindergarten through third grade that are aligned with ECFE (Early Childhood Family Education is a parenting education program).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4D5D47-1752-4D84-8BFB-C2F71A34C932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9/17/2020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Leading for educational excellence and equity, every day for every one.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 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78BE2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|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 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education.mn.gov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386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36657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Key Partners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4D5D47-1752-4D84-8BFB-C2F71A34C932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9/17/2020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Leading for educational excellence and equity, every day for every one.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 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78BE2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|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 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education.mn.gov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386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48" y="1878383"/>
            <a:ext cx="6149614" cy="167049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398" y="1448686"/>
            <a:ext cx="3544068" cy="2100189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861594" y="3796170"/>
          <a:ext cx="10492206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46103">
                  <a:extLst>
                    <a:ext uri="{9D8B030D-6E8A-4147-A177-3AD203B41FA5}">
                      <a16:colId xmlns:a16="http://schemas.microsoft.com/office/drawing/2014/main" val="2265538232"/>
                    </a:ext>
                  </a:extLst>
                </a:gridCol>
                <a:gridCol w="5246103">
                  <a:extLst>
                    <a:ext uri="{9D8B030D-6E8A-4147-A177-3AD203B41FA5}">
                      <a16:colId xmlns:a16="http://schemas.microsoft.com/office/drawing/2014/main" val="25738601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rgbClr val="003865"/>
                          </a:solidFill>
                        </a:rPr>
                        <a:t>Superintendents</a:t>
                      </a:r>
                    </a:p>
                  </a:txBody>
                  <a:tcP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rgbClr val="003865"/>
                          </a:solidFill>
                        </a:rPr>
                        <a:t>Legislators</a:t>
                      </a:r>
                    </a:p>
                  </a:txBody>
                  <a:tcP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22459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003865"/>
                          </a:solidFill>
                        </a:rPr>
                        <a:t>School Boards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003865"/>
                          </a:solidFill>
                        </a:rPr>
                        <a:t>Policy and Decision Makers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96024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003865"/>
                          </a:solidFill>
                        </a:rPr>
                        <a:t>Parent and Family</a:t>
                      </a:r>
                      <a:r>
                        <a:rPr lang="en-US" sz="2000" baseline="0" dirty="0">
                          <a:solidFill>
                            <a:srgbClr val="003865"/>
                          </a:solidFill>
                        </a:rPr>
                        <a:t> Educators</a:t>
                      </a:r>
                      <a:endParaRPr lang="en-US" sz="2000" dirty="0">
                        <a:solidFill>
                          <a:srgbClr val="003865"/>
                        </a:solidFill>
                      </a:endParaRPr>
                    </a:p>
                  </a:txBody>
                  <a:tcP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003865"/>
                          </a:solidFill>
                        </a:rPr>
                        <a:t>Professional Organizations</a:t>
                      </a:r>
                    </a:p>
                  </a:txBody>
                  <a:tcP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83172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003865"/>
                          </a:solidFill>
                        </a:rPr>
                        <a:t>Higher Education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003865"/>
                          </a:solidFill>
                        </a:rPr>
                        <a:t>Head Start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91599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rgbClr val="003865"/>
                          </a:solidFill>
                        </a:rPr>
                        <a:t>Other Divisions within MDE: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000" dirty="0">
                          <a:solidFill>
                            <a:srgbClr val="003865"/>
                          </a:solidFill>
                        </a:rPr>
                        <a:t>Data Analytics,</a:t>
                      </a:r>
                      <a:r>
                        <a:rPr lang="en-US" sz="2000" baseline="0" dirty="0">
                          <a:solidFill>
                            <a:srgbClr val="003865"/>
                          </a:solidFill>
                        </a:rPr>
                        <a:t> Achievement and Integration </a:t>
                      </a:r>
                      <a:endParaRPr lang="en-US" sz="2000" dirty="0">
                        <a:solidFill>
                          <a:srgbClr val="003865"/>
                        </a:solidFill>
                      </a:endParaRPr>
                    </a:p>
                  </a:txBody>
                  <a:tcP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rgbClr val="003865"/>
                        </a:solidFill>
                      </a:endParaRPr>
                    </a:p>
                  </a:txBody>
                  <a:tcP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7870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64209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">
            <a:extLst>
              <a:ext uri="{FF2B5EF4-FFF2-40B4-BE49-F238E27FC236}">
                <a16:creationId xmlns:a16="http://schemas.microsoft.com/office/drawing/2014/main" id="{2918BE86-C60A-4E47-8BB1-A1267F98DC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1" y="5638801"/>
            <a:ext cx="30781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18C97FA-709C-4702-B7DC-35E54BE156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46238" y="1370013"/>
            <a:ext cx="8793162" cy="455295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sz="1700" dirty="0">
                <a:solidFill>
                  <a:schemeClr val="tx1"/>
                </a:solidFill>
              </a:rPr>
              <a:t>RESOURCES</a:t>
            </a:r>
            <a:br>
              <a:rPr lang="en-US" sz="1700" dirty="0">
                <a:solidFill>
                  <a:schemeClr val="tx1"/>
                </a:solidFill>
              </a:rPr>
            </a:br>
            <a:endParaRPr lang="en-US" sz="600" dirty="0">
              <a:solidFill>
                <a:schemeClr val="tx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chemeClr val="tx1"/>
                </a:solidFill>
              </a:rPr>
              <a:t>CSEP, ISBE, and IBHE were recognized 2014 with the ECS </a:t>
            </a:r>
            <a:r>
              <a:rPr lang="en-US" sz="1600" dirty="0">
                <a:hlinkClick r:id="rId4"/>
              </a:rPr>
              <a:t>Frank Newman Award for State Innovation</a:t>
            </a:r>
            <a:r>
              <a:rPr lang="en-US" sz="1600" dirty="0"/>
              <a:t> 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for the Principal Preparation Reform work.</a:t>
            </a:r>
          </a:p>
          <a:p>
            <a:pPr marL="285750" indent="-285750" algn="l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chemeClr val="tx1"/>
                </a:solidFill>
              </a:rPr>
              <a:t>Hunt, Haller, Hood &amp; Kincaid (April 2019).</a:t>
            </a:r>
            <a:r>
              <a:rPr lang="en-US" sz="1600" dirty="0"/>
              <a:t>  </a:t>
            </a:r>
            <a:r>
              <a:rPr lang="en-US" sz="1600" dirty="0">
                <a:hlinkClick r:id="rId5"/>
              </a:rPr>
              <a:t>Reforming Principal Preparation at the State Level: Perspectives on Policy Reform from Illinois</a:t>
            </a:r>
            <a:r>
              <a:rPr lang="en-US" sz="1600" dirty="0">
                <a:solidFill>
                  <a:schemeClr val="tx1"/>
                </a:solidFill>
              </a:rPr>
              <a:t> documents the entire policy journey from legislative to implementation to continuous improvement.</a:t>
            </a:r>
          </a:p>
          <a:p>
            <a:pPr marL="285750" indent="-285750" algn="l" eaLnBrk="1" hangingPunct="1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hlinkClick r:id="rId6"/>
              </a:rPr>
              <a:t>Preparing Principals for Pre-K in Illinois: </a:t>
            </a:r>
            <a:r>
              <a:rPr lang="en-US" sz="1600" dirty="0">
                <a:solidFill>
                  <a:schemeClr val="tx1"/>
                </a:solidFill>
                <a:hlinkClick r:id="rId6"/>
              </a:rPr>
              <a:t>The Prairie State's Story of Reform and Implementation </a:t>
            </a:r>
            <a:r>
              <a:rPr lang="en-US" sz="1600" dirty="0">
                <a:solidFill>
                  <a:schemeClr val="tx1"/>
                </a:solidFill>
              </a:rPr>
              <a:t>(Lieberman, 2019) includes a history of Illinois’ Principal Preparation reform, a look at how implementation has fared nearly a decade later, and offers lessons and recommendations for states looking to ensure principals are equipped to lead pre-K and early grade classrooms.</a:t>
            </a:r>
          </a:p>
          <a:p>
            <a:pPr marL="285750" indent="-285750" algn="l" eaLnBrk="1" hangingPunct="1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chemeClr val="tx1"/>
                </a:solidFill>
              </a:rPr>
              <a:t>This </a:t>
            </a:r>
            <a:r>
              <a:rPr lang="en-US" sz="1600" dirty="0">
                <a:hlinkClick r:id="rId7"/>
              </a:rPr>
              <a:t>video series</a:t>
            </a:r>
            <a:r>
              <a:rPr lang="en-US" sz="1600" dirty="0">
                <a:solidFill>
                  <a:schemeClr val="tx1"/>
                </a:solidFill>
              </a:rPr>
              <a:t>, funded by the Wallace Foundation, shows how Illinois successfully revamped requirements for preparation of principals.</a:t>
            </a:r>
          </a:p>
          <a:p>
            <a:pPr marL="285750" indent="-285750" algn="l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chemeClr val="tx1"/>
                </a:solidFill>
              </a:rPr>
              <a:t>More information about Illinois’ Principal Preparation Reform work can be found at: </a:t>
            </a:r>
            <a:r>
              <a:rPr lang="en-US" sz="1600" dirty="0">
                <a:hlinkClick r:id="rId8"/>
              </a:rPr>
              <a:t>https://education.illinoisstate.edu/csep/publications/principal.php</a:t>
            </a:r>
            <a:endParaRPr lang="en-US" sz="1600" dirty="0"/>
          </a:p>
          <a:p>
            <a:pPr marL="285750" indent="-285750" algn="l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chemeClr val="tx1"/>
                </a:solidFill>
              </a:rPr>
              <a:t>Leaders who are interested in exploring how to be better informed PreK-3 leaders can check out: </a:t>
            </a:r>
          </a:p>
          <a:p>
            <a:pPr marL="742950" lvl="1" indent="-285750" algn="l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PK3 Teach Lead Grow website: </a:t>
            </a:r>
            <a:r>
              <a:rPr lang="en-US" sz="1600" dirty="0"/>
              <a:t> </a:t>
            </a:r>
            <a:r>
              <a:rPr lang="en-US" sz="1600" u="sng" dirty="0">
                <a:hlinkClick r:id="rId9"/>
              </a:rPr>
              <a:t>https://pk3teachleadgrow.org/</a:t>
            </a:r>
            <a:r>
              <a:rPr lang="en-US" sz="1600" dirty="0"/>
              <a:t> </a:t>
            </a:r>
          </a:p>
          <a:p>
            <a:pPr marL="742950" lvl="1" indent="-285750" algn="l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chemeClr val="tx1"/>
                </a:solidFill>
              </a:rPr>
              <a:t>B-3 Continuity Project webpage: </a:t>
            </a:r>
            <a:r>
              <a:rPr lang="en-US" sz="1600" u="sng" dirty="0">
                <a:hlinkClick r:id="rId10"/>
              </a:rPr>
              <a:t>https://education.illinoisstate.edu/csep/b3/</a:t>
            </a:r>
            <a:endParaRPr lang="en-US" sz="1600" dirty="0"/>
          </a:p>
          <a:p>
            <a:pPr marL="285750" indent="-285750" algn="l" eaLnBrk="1" hangingPunct="1">
              <a:buFont typeface="Arial" panose="020B0604020202020204" pitchFamily="34" charset="0"/>
              <a:buChar char="•"/>
              <a:defRPr/>
            </a:pPr>
            <a:endParaRPr lang="en-US" sz="1500" dirty="0"/>
          </a:p>
          <a:p>
            <a:pPr marL="285750" indent="-285750" algn="l" eaLnBrk="1" hangingPunct="1">
              <a:buFont typeface="Arial" panose="020B0604020202020204" pitchFamily="34" charset="0"/>
              <a:buChar char="•"/>
              <a:defRPr/>
            </a:pPr>
            <a:endParaRPr lang="en-US" sz="1600" dirty="0"/>
          </a:p>
          <a:p>
            <a:pPr marL="285750" indent="-285750" algn="l" eaLnBrk="1" hangingPunct="1">
              <a:buFont typeface="Arial" panose="020B0604020202020204" pitchFamily="34" charset="0"/>
              <a:buChar char="•"/>
              <a:defRPr/>
            </a:pPr>
            <a:endParaRPr lang="en-US" sz="1600" dirty="0"/>
          </a:p>
          <a:p>
            <a:pPr algn="l" eaLnBrk="1" hangingPunct="1">
              <a:defRPr/>
            </a:pPr>
            <a:endParaRPr lang="en-US" sz="2600" u="sng" dirty="0">
              <a:latin typeface="Georgia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EBBF82B-032F-40CE-A85A-9E4857A5847D}"/>
              </a:ext>
            </a:extLst>
          </p:cNvPr>
          <p:cNvPicPr>
            <a:picLocks/>
          </p:cNvPicPr>
          <p:nvPr/>
        </p:nvPicPr>
        <p:blipFill>
          <a:blip r:embed="rId11"/>
          <a:stretch>
            <a:fillRect/>
          </a:stretch>
        </p:blipFill>
        <p:spPr>
          <a:xfrm>
            <a:off x="1509712" y="1"/>
            <a:ext cx="9172576" cy="1274763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</p:pic>
      <p:pic>
        <p:nvPicPr>
          <p:cNvPr id="15364" name="Picture 2" descr="Center for the Study of Education Policy">
            <a:extLst>
              <a:ext uri="{FF2B5EF4-FFF2-40B4-BE49-F238E27FC236}">
                <a16:creationId xmlns:a16="http://schemas.microsoft.com/office/drawing/2014/main" id="{A856F840-EE5B-824A-A5C7-F920F3C92D59}"/>
              </a:ext>
            </a:extLst>
          </p:cNvPr>
          <p:cNvPicPr>
            <a:picLocks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"/>
            <a:ext cx="6096000" cy="127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TextBox 1">
            <a:extLst>
              <a:ext uri="{FF2B5EF4-FFF2-40B4-BE49-F238E27FC236}">
                <a16:creationId xmlns:a16="http://schemas.microsoft.com/office/drawing/2014/main" id="{82BD84E1-6652-9048-9DE3-B390945116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2188" y="6027739"/>
            <a:ext cx="5205412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 Erika Hunt</a:t>
            </a:r>
            <a:br>
              <a:rPr lang="en-US" altLang="en-US" sz="1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1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309/310-3941</a:t>
            </a:r>
          </a:p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elhunt@ilstu.edu</a:t>
            </a:r>
            <a:r>
              <a:rPr lang="en-US" altLang="en-US" sz="1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82193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38400" y="457201"/>
            <a:ext cx="61554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What is PreK-3 Alignment?</a:t>
            </a:r>
          </a:p>
        </p:txBody>
      </p:sp>
      <p:sp>
        <p:nvSpPr>
          <p:cNvPr id="3" name="Rectangle 2"/>
          <p:cNvSpPr/>
          <p:nvPr/>
        </p:nvSpPr>
        <p:spPr>
          <a:xfrm>
            <a:off x="2438401" y="1371600"/>
            <a:ext cx="7788165" cy="312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dirty="0"/>
              <a:t>Providing children with a seamless educational experience in which each grade builds on what was learned in the previous grade as children move from preschool through the early elementary grades, </a:t>
            </a:r>
          </a:p>
          <a:p>
            <a:pPr marL="342900" lvl="1" indent="0">
              <a:spcAft>
                <a:spcPts val="1200"/>
              </a:spcAft>
              <a:buNone/>
            </a:pPr>
            <a:r>
              <a:rPr lang="en-US" sz="2400" i="1" dirty="0"/>
              <a:t>with the goal of sustaining the gains made in preschool and leading to better developmental and learning outcomes overall.</a:t>
            </a:r>
          </a:p>
        </p:txBody>
      </p:sp>
      <p:pic>
        <p:nvPicPr>
          <p:cNvPr id="4" name="pp04.jpg" descr="/Users/LabMercury/Dropbox (IABC)/LabMercury/DREME/PRESENTATION/pp04.jpg">
            <a:extLst>
              <a:ext uri="{FF2B5EF4-FFF2-40B4-BE49-F238E27FC236}">
                <a16:creationId xmlns:a16="http://schemas.microsoft.com/office/drawing/2014/main" id="{7CC645A4-894F-5141-98AC-31D1008F60B9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6316843"/>
            <a:ext cx="9153144" cy="55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0293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151" y="407894"/>
            <a:ext cx="8994496" cy="1066800"/>
          </a:xfrm>
        </p:spPr>
        <p:txBody>
          <a:bodyPr/>
          <a:lstStyle/>
          <a:p>
            <a:pPr algn="ctr"/>
            <a:r>
              <a:rPr lang="en-US" dirty="0"/>
              <a:t>NAESP Pre-K–3 Leadership Academy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1518208"/>
            <a:ext cx="7315753" cy="15000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777234" y="3010175"/>
            <a:ext cx="731575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</a:pPr>
            <a:r>
              <a:rPr lang="en-US" sz="2800" kern="0" dirty="0">
                <a:solidFill>
                  <a:srgbClr val="1F497D"/>
                </a:solidFill>
                <a:latin typeface="Arial"/>
                <a:cs typeface="Arial"/>
                <a:sym typeface="Arial"/>
              </a:rPr>
              <a:t>IN COLLABORATION WITH</a:t>
            </a:r>
            <a:br>
              <a:rPr lang="en-US" sz="2800" kern="0" dirty="0">
                <a:solidFill>
                  <a:srgbClr val="1F497D"/>
                </a:solidFill>
                <a:latin typeface="Arial"/>
                <a:cs typeface="Arial"/>
                <a:sym typeface="Arial"/>
              </a:rPr>
            </a:br>
            <a:endParaRPr lang="en-US" sz="2800" kern="0" dirty="0">
              <a:solidFill>
                <a:srgbClr val="1F497D"/>
              </a:solidFill>
              <a:latin typeface="Arial"/>
              <a:cs typeface="Arial"/>
              <a:sym typeface="Arial"/>
            </a:endParaRPr>
          </a:p>
          <a:p>
            <a:pPr algn="ctr">
              <a:buClr>
                <a:srgbClr val="000000"/>
              </a:buClr>
            </a:pPr>
            <a:r>
              <a:rPr lang="en-US" sz="2800" kern="0" dirty="0">
                <a:solidFill>
                  <a:srgbClr val="1F497D"/>
                </a:solidFill>
                <a:latin typeface="Arial"/>
                <a:cs typeface="Arial"/>
                <a:sym typeface="Arial"/>
              </a:rPr>
              <a:t>Council of Leaders of Alabama Schools (CLAS)</a:t>
            </a:r>
          </a:p>
          <a:p>
            <a:pPr algn="ctr">
              <a:buClr>
                <a:srgbClr val="000000"/>
              </a:buClr>
            </a:pPr>
            <a:endParaRPr lang="en-US" sz="2800" kern="0" dirty="0">
              <a:solidFill>
                <a:srgbClr val="1F497D"/>
              </a:solidFill>
              <a:latin typeface="Arial"/>
              <a:cs typeface="Arial"/>
              <a:sym typeface="Arial"/>
            </a:endParaRPr>
          </a:p>
          <a:p>
            <a:pPr algn="ctr">
              <a:buClr>
                <a:srgbClr val="000000"/>
              </a:buClr>
            </a:pPr>
            <a:endParaRPr lang="en-US" sz="2800" kern="0" dirty="0">
              <a:solidFill>
                <a:srgbClr val="1F497D"/>
              </a:solidFill>
              <a:latin typeface="Arial"/>
              <a:cs typeface="Arial"/>
              <a:sym typeface="Arial"/>
            </a:endParaRPr>
          </a:p>
          <a:p>
            <a:pPr algn="ctr">
              <a:buClr>
                <a:srgbClr val="000000"/>
              </a:buClr>
            </a:pPr>
            <a:endParaRPr lang="en-US" sz="2800" kern="0" dirty="0">
              <a:solidFill>
                <a:srgbClr val="1F497D"/>
              </a:solidFill>
              <a:latin typeface="Arial"/>
              <a:cs typeface="Arial"/>
              <a:sym typeface="Arial"/>
            </a:endParaRPr>
          </a:p>
          <a:p>
            <a:pPr algn="ctr">
              <a:buClr>
                <a:srgbClr val="000000"/>
              </a:buClr>
            </a:pPr>
            <a:endParaRPr lang="en-US" sz="2800" kern="0" dirty="0">
              <a:solidFill>
                <a:srgbClr val="1F497D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5667" y="4779890"/>
            <a:ext cx="3606800" cy="1992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185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91831"/>
            <a:ext cx="9144000" cy="6674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6808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856130"/>
            <a:ext cx="8229600" cy="1066800"/>
          </a:xfrm>
        </p:spPr>
        <p:txBody>
          <a:bodyPr/>
          <a:lstStyle/>
          <a:p>
            <a:pPr algn="ctr"/>
            <a:r>
              <a:rPr lang="en-US" dirty="0"/>
              <a:t>NAESP Pre-K-3 Leadership Academy Structure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726" y="2108266"/>
            <a:ext cx="4660548" cy="40195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64678" y="1922931"/>
            <a:ext cx="210104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</a:pPr>
            <a:r>
              <a: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2 Online Courses combined with Capstone Project that allows students to apply their learning within their own school setting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17922" y="3711984"/>
            <a:ext cx="219456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</a:pPr>
            <a:r>
              <a: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Guided Group Discussions in Learning Management System with Monthly Virtual Meetings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81298" y="2047524"/>
            <a:ext cx="223676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</a:pPr>
            <a:r>
              <a: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Plus 3 Face-to-Face Meetings for Collaboration and Networking with Larger Cohort at CLAS Offices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8052" y="3469314"/>
            <a:ext cx="2046026" cy="2658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2165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0A3F4-5DD5-C144-A191-CE2FCE2101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45721"/>
            <a:ext cx="9144000" cy="1750174"/>
          </a:xfrm>
        </p:spPr>
        <p:txBody>
          <a:bodyPr/>
          <a:lstStyle/>
          <a:p>
            <a:r>
              <a:rPr lang="en-US" dirty="0"/>
              <a:t>Institution of Higher Education Approach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C17DAA-78D9-8947-9E76-C266DAECCB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095895"/>
            <a:ext cx="9144000" cy="2660136"/>
          </a:xfrm>
        </p:spPr>
        <p:txBody>
          <a:bodyPr>
            <a:normAutofit fontScale="92500"/>
          </a:bodyPr>
          <a:lstStyle/>
          <a:p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i="0" dirty="0"/>
              <a:t>Credit-bearing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i="0" dirty="0"/>
              <a:t>Can support state-sanctioned professional pathways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i="0" dirty="0"/>
              <a:t>Respected place to receive high-quality education and professional learning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i="0" dirty="0"/>
          </a:p>
        </p:txBody>
      </p:sp>
    </p:spTree>
    <p:extLst>
      <p:ext uri="{BB962C8B-B14F-4D97-AF65-F5344CB8AC3E}">
        <p14:creationId xmlns:p14="http://schemas.microsoft.com/office/powerpoint/2010/main" val="29166156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BF24F7A-9A98-7641-AD2D-D3BDD60EDA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3135"/>
            <a:ext cx="12192000" cy="636064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EF48F24-74CB-1B4B-B499-B5DBB27BC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78367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www.nationalp-3center.org</a:t>
            </a:r>
          </a:p>
        </p:txBody>
      </p:sp>
    </p:spTree>
    <p:extLst>
      <p:ext uri="{BB962C8B-B14F-4D97-AF65-F5344CB8AC3E}">
        <p14:creationId xmlns:p14="http://schemas.microsoft.com/office/powerpoint/2010/main" val="3946544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819400" y="788277"/>
            <a:ext cx="1371600" cy="485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      State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2861310" y="2118043"/>
            <a:ext cx="14478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     District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804160" y="3487332"/>
            <a:ext cx="1562100" cy="469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      School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2804160" y="4817942"/>
            <a:ext cx="1524000" cy="416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     Classroom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4366260" y="634917"/>
            <a:ext cx="3482340" cy="703420"/>
          </a:xfrm>
          <a:prstGeom prst="rect">
            <a:avLst/>
          </a:prstGeom>
          <a:solidFill>
            <a:srgbClr val="1F497D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800" dirty="0">
                <a:solidFill>
                  <a:srgbClr val="FFFFFF"/>
                </a:solidFill>
                <a:ea typeface="MS Mincho" pitchFamily="49" charset="-128"/>
                <a:cs typeface="Times New Roman" pitchFamily="18" charset="0"/>
              </a:rPr>
              <a:t>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ea typeface="MS Mincho" pitchFamily="49" charset="-128"/>
                <a:cs typeface="Times New Roman" pitchFamily="18" charset="0"/>
              </a:rPr>
              <a:t>tandards, assessments, teacher </a:t>
            </a:r>
            <a:r>
              <a:rPr lang="en-US" altLang="en-US" sz="1800" dirty="0">
                <a:solidFill>
                  <a:srgbClr val="FFFFFF"/>
                </a:solidFill>
                <a:ea typeface="MS Mincho" pitchFamily="49" charset="-128"/>
                <a:cs typeface="Times New Roman" pitchFamily="18" charset="0"/>
              </a:rPr>
              <a:t>c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ea typeface="MS Mincho" pitchFamily="49" charset="-128"/>
                <a:cs typeface="Times New Roman" pitchFamily="18" charset="0"/>
              </a:rPr>
              <a:t>redentialing &amp; pay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4378871" y="1757383"/>
            <a:ext cx="3467100" cy="979512"/>
          </a:xfrm>
          <a:prstGeom prst="rect">
            <a:avLst/>
          </a:prstGeom>
          <a:solidFill>
            <a:srgbClr val="1F497D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ea typeface="MS Mincho" pitchFamily="49" charset="-128"/>
                <a:cs typeface="Times New Roman" pitchFamily="18" charset="0"/>
              </a:rPr>
              <a:t>textbooks, professional development, assessments, pacing guides, staffing, data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4410404" y="3203469"/>
            <a:ext cx="3451860" cy="952323"/>
          </a:xfrm>
          <a:prstGeom prst="rect">
            <a:avLst/>
          </a:prstGeom>
          <a:solidFill>
            <a:srgbClr val="1F497D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ea typeface="MS Mincho" pitchFamily="49" charset="-128"/>
                <a:cs typeface="Times New Roman" pitchFamily="18" charset="0"/>
              </a:rPr>
              <a:t>textbooks, professional development, assessments, pacing guides, staffing, data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4450233" y="4534163"/>
            <a:ext cx="3467100" cy="927013"/>
          </a:xfrm>
          <a:prstGeom prst="rect">
            <a:avLst/>
          </a:prstGeom>
          <a:solidFill>
            <a:srgbClr val="1F497D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800" dirty="0">
                <a:solidFill>
                  <a:srgbClr val="FFFFFF"/>
                </a:solidFill>
                <a:ea typeface="MS Mincho" pitchFamily="49" charset="-128"/>
                <a:cs typeface="Times New Roman" pitchFamily="18" charset="0"/>
              </a:rPr>
              <a:t>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ea typeface="MS Mincho" pitchFamily="49" charset="-128"/>
                <a:cs typeface="Times New Roman" pitchFamily="18" charset="0"/>
              </a:rPr>
              <a:t>nstruction, teaching materials, assessment, family involvement,  data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2502365" y="5930840"/>
            <a:ext cx="7251235" cy="745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MS Mincho" pitchFamily="49" charset="-128"/>
                <a:cs typeface="Times New Roman" pitchFamily="18" charset="0"/>
              </a:rPr>
              <a:t>Horizontal alignment/Continuity across time and grade levels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cs typeface="Arial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8512081" y="788276"/>
            <a:ext cx="441435" cy="4369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MS Mincho" pitchFamily="49" charset="-128"/>
                <a:cs typeface="Times New Roman" pitchFamily="18" charset="0"/>
              </a:rPr>
              <a:t>Vertical alignment/Congruence across levels 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cs typeface="Arial" pitchFamily="34" charset="0"/>
            </a:endParaRPr>
          </a:p>
        </p:txBody>
      </p:sp>
      <p:sp>
        <p:nvSpPr>
          <p:cNvPr id="12" name="Left-Right Arrow 11"/>
          <p:cNvSpPr/>
          <p:nvPr/>
        </p:nvSpPr>
        <p:spPr>
          <a:xfrm>
            <a:off x="3438867" y="5616153"/>
            <a:ext cx="5067300" cy="336189"/>
          </a:xfrm>
          <a:prstGeom prst="leftRigh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/>
          </a:p>
        </p:txBody>
      </p:sp>
      <p:sp>
        <p:nvSpPr>
          <p:cNvPr id="13" name="Up-Down Arrow 12"/>
          <p:cNvSpPr/>
          <p:nvPr/>
        </p:nvSpPr>
        <p:spPr>
          <a:xfrm>
            <a:off x="8121535" y="660093"/>
            <a:ext cx="338328" cy="4692590"/>
          </a:xfrm>
          <a:prstGeom prst="upDown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" name="Rectangle 16"/>
          <p:cNvSpPr>
            <a:spLocks noChangeArrowheads="1"/>
          </p:cNvSpPr>
          <p:nvPr/>
        </p:nvSpPr>
        <p:spPr bwMode="auto">
          <a:xfrm>
            <a:off x="1524001" y="5011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1524001" y="958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7" name="Rectangle 20"/>
          <p:cNvSpPr>
            <a:spLocks noChangeArrowheads="1"/>
          </p:cNvSpPr>
          <p:nvPr/>
        </p:nvSpPr>
        <p:spPr bwMode="auto">
          <a:xfrm>
            <a:off x="1524001" y="14155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8" name="Rectangle 22"/>
          <p:cNvSpPr>
            <a:spLocks noChangeArrowheads="1"/>
          </p:cNvSpPr>
          <p:nvPr/>
        </p:nvSpPr>
        <p:spPr bwMode="auto">
          <a:xfrm>
            <a:off x="1524001" y="18727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9" name="Rectangle 24"/>
          <p:cNvSpPr>
            <a:spLocks noChangeArrowheads="1"/>
          </p:cNvSpPr>
          <p:nvPr/>
        </p:nvSpPr>
        <p:spPr bwMode="auto">
          <a:xfrm>
            <a:off x="1524001" y="2329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" name="Rectangle 26"/>
          <p:cNvSpPr>
            <a:spLocks noChangeArrowheads="1"/>
          </p:cNvSpPr>
          <p:nvPr/>
        </p:nvSpPr>
        <p:spPr bwMode="auto">
          <a:xfrm>
            <a:off x="1524001" y="27871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1" name="Rectangle 28"/>
          <p:cNvSpPr>
            <a:spLocks noChangeArrowheads="1"/>
          </p:cNvSpPr>
          <p:nvPr/>
        </p:nvSpPr>
        <p:spPr bwMode="auto">
          <a:xfrm>
            <a:off x="1524001" y="3244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2" name="Rectangle 30"/>
          <p:cNvSpPr>
            <a:spLocks noChangeArrowheads="1"/>
          </p:cNvSpPr>
          <p:nvPr/>
        </p:nvSpPr>
        <p:spPr bwMode="auto">
          <a:xfrm>
            <a:off x="1524001" y="37015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3" name="Rectangle 31"/>
          <p:cNvSpPr>
            <a:spLocks noChangeArrowheads="1"/>
          </p:cNvSpPr>
          <p:nvPr/>
        </p:nvSpPr>
        <p:spPr bwMode="auto">
          <a:xfrm>
            <a:off x="1524001" y="41587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4" name="Rectangle 33"/>
          <p:cNvSpPr>
            <a:spLocks noChangeArrowheads="1"/>
          </p:cNvSpPr>
          <p:nvPr/>
        </p:nvSpPr>
        <p:spPr bwMode="auto">
          <a:xfrm>
            <a:off x="1524001" y="4615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9369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38400" y="457201"/>
            <a:ext cx="7315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/>
              <a:t>Instructional Coherence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38401" y="1311126"/>
            <a:ext cx="7488621" cy="3585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Aft>
                <a:spcPts val="1800"/>
              </a:spcAft>
            </a:pPr>
            <a:r>
              <a:rPr lang="en-US" sz="2800" dirty="0"/>
              <a:t>Instruction in each grade</a:t>
            </a:r>
          </a:p>
          <a:p>
            <a:pPr marL="457200" indent="-457200" fontAlgn="base">
              <a:spcAft>
                <a:spcPts val="1200"/>
              </a:spcAft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400" dirty="0"/>
              <a:t>is coherent within the discipline</a:t>
            </a:r>
          </a:p>
          <a:p>
            <a:pPr marL="457200" indent="-457200" fontAlgn="base">
              <a:spcAft>
                <a:spcPts val="1200"/>
              </a:spcAft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400" dirty="0"/>
              <a:t>builds on skills developed in previous grade</a:t>
            </a:r>
          </a:p>
          <a:p>
            <a:pPr marL="457200" indent="-457200" fontAlgn="base">
              <a:spcAft>
                <a:spcPts val="1200"/>
              </a:spcAft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400" dirty="0"/>
              <a:t>is targeted just beyond students’ skill levels</a:t>
            </a:r>
          </a:p>
          <a:p>
            <a:pPr marL="457200" indent="-457200" fontAlgn="base">
              <a:spcAft>
                <a:spcPts val="1200"/>
              </a:spcAft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400" dirty="0"/>
              <a:t>uses similar pedagogical approaches</a:t>
            </a:r>
          </a:p>
          <a:p>
            <a:pPr marL="457200" indent="-457200" fontAlgn="base">
              <a:spcAft>
                <a:spcPts val="1200"/>
              </a:spcAft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400" dirty="0"/>
              <a:t>provides opportunities for students to broaden and deepen their skills by applying them in novel contexts</a:t>
            </a:r>
          </a:p>
        </p:txBody>
      </p:sp>
      <p:pic>
        <p:nvPicPr>
          <p:cNvPr id="4" name="Picture 2" descr="C:\Users\stipek\AppData\Local\Microsoft\Windows\Temporary Internet Files\Content.IE5\DM72BHCH\math_symbol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8709" y="5104316"/>
            <a:ext cx="1002056" cy="83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p04.jpg" descr="/Users/LabMercury/Dropbox (IABC)/LabMercury/DREME/PRESENTATION/pp04.jpg">
            <a:extLst>
              <a:ext uri="{FF2B5EF4-FFF2-40B4-BE49-F238E27FC236}">
                <a16:creationId xmlns:a16="http://schemas.microsoft.com/office/drawing/2014/main" id="{0A9F6EA2-DD08-F14A-8408-5E5BB3AF3AB8}"/>
              </a:ext>
            </a:extLst>
          </p:cNvPr>
          <p:cNvPicPr>
            <a:picLocks noChangeAspect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6316843"/>
            <a:ext cx="9153144" cy="55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693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81"/>
          <a:stretch/>
        </p:blipFill>
        <p:spPr>
          <a:xfrm>
            <a:off x="1524000" y="759702"/>
            <a:ext cx="9144000" cy="57829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38400" y="110359"/>
            <a:ext cx="731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Mathematical Coherence</a:t>
            </a:r>
          </a:p>
        </p:txBody>
      </p:sp>
    </p:spTree>
    <p:extLst>
      <p:ext uri="{BB962C8B-B14F-4D97-AF65-F5344CB8AC3E}">
        <p14:creationId xmlns:p14="http://schemas.microsoft.com/office/powerpoint/2010/main" val="35009746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858851" y="731520"/>
          <a:ext cx="8512934" cy="5875962"/>
        </p:xfrm>
        <a:graphic>
          <a:graphicData uri="http://schemas.openxmlformats.org/drawingml/2006/table">
            <a:tbl>
              <a:tblPr/>
              <a:tblGrid>
                <a:gridCol w="42564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564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6481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From a classroom in which:</a:t>
                      </a:r>
                      <a:endParaRPr lang="en-US" sz="1800" dirty="0">
                        <a:effectLst/>
                      </a:endParaRPr>
                    </a:p>
                  </a:txBody>
                  <a:tcPr marL="40144" marR="40144" marT="40144" marB="401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 a classroom in which:</a:t>
                      </a:r>
                      <a:endParaRPr lang="en-US" sz="1800" dirty="0">
                        <a:effectLst/>
                      </a:endParaRPr>
                    </a:p>
                  </a:txBody>
                  <a:tcPr marL="40144" marR="40144" marT="40144" marB="401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0579">
                <a:tc>
                  <a:txBody>
                    <a:bodyPr/>
                    <a:lstStyle/>
                    <a:p>
                      <a:pPr marL="91440" lvl="1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Manipulatives are commonly available and used to represent ideas (as “thinking tools”)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0144" marR="40144" marT="40144" marB="401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lvl="1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Manipulatives are used infrequently, often for “demonstration” only and most of children’s work involves paper and pencil</a:t>
                      </a:r>
                      <a:endParaRPr lang="en-US" sz="1800" dirty="0">
                        <a:effectLst/>
                      </a:endParaRPr>
                    </a:p>
                  </a:txBody>
                  <a:tcPr marL="40144" marR="40144" marT="40144" marB="401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4514">
                <a:tc>
                  <a:txBody>
                    <a:bodyPr/>
                    <a:lstStyle/>
                    <a:p>
                      <a:pPr marL="91440" lvl="1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Children frequently work in dyads or groups</a:t>
                      </a:r>
                      <a:endParaRPr lang="en-US" sz="1800" dirty="0">
                        <a:effectLst/>
                      </a:endParaRPr>
                    </a:p>
                  </a:txBody>
                  <a:tcPr marL="40144" marR="40144" marT="40144" marB="401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lvl="1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Children work alone</a:t>
                      </a:r>
                      <a:endParaRPr lang="en-US" sz="1800" dirty="0">
                        <a:effectLst/>
                      </a:endParaRPr>
                    </a:p>
                  </a:txBody>
                  <a:tcPr marL="40144" marR="40144" marT="40144" marB="401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2547">
                <a:tc>
                  <a:txBody>
                    <a:bodyPr/>
                    <a:lstStyle/>
                    <a:p>
                      <a:pPr marL="9144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The teacher asks children to figure out 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different ways to solve problems</a:t>
                      </a:r>
                      <a:endParaRPr lang="en-US" sz="1800" dirty="0">
                        <a:effectLst/>
                      </a:endParaRPr>
                    </a:p>
                  </a:txBody>
                  <a:tcPr marL="40144" marR="40144" marT="40144" marB="401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lvl="1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The teacher stresses using a particular, method for generating answers to problems</a:t>
                      </a:r>
                      <a:endParaRPr lang="en-US" sz="1800" dirty="0">
                        <a:effectLst/>
                      </a:endParaRPr>
                    </a:p>
                  </a:txBody>
                  <a:tcPr marL="40144" marR="40144" marT="40144" marB="401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82547">
                <a:tc>
                  <a:txBody>
                    <a:bodyPr/>
                    <a:lstStyle/>
                    <a:p>
                      <a:pPr marL="91440" lvl="1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The teacher expects children to explain why an answer is correct </a:t>
                      </a:r>
                      <a:r>
                        <a:rPr lang="en-US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and 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how they found their answers</a:t>
                      </a:r>
                      <a:endParaRPr lang="en-US" sz="1800" dirty="0">
                        <a:effectLst/>
                      </a:endParaRPr>
                    </a:p>
                  </a:txBody>
                  <a:tcPr marL="40144" marR="40144" marT="40144" marB="401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lvl="1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The teacher focuses only on the correctness of answers </a:t>
                      </a:r>
                      <a:endParaRPr lang="en-US" sz="1800" dirty="0">
                        <a:effectLst/>
                      </a:endParaRPr>
                    </a:p>
                  </a:txBody>
                  <a:tcPr marL="40144" marR="40144" marT="40144" marB="401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50579">
                <a:tc>
                  <a:txBody>
                    <a:bodyPr/>
                    <a:lstStyle/>
                    <a:p>
                      <a:pPr marL="91440" lvl="1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It  is important to be able to solve problems correctly but also to be able to analyze incorrect answers and invalid reasoning</a:t>
                      </a:r>
                      <a:endParaRPr lang="en-US" sz="1800" dirty="0">
                        <a:effectLst/>
                      </a:endParaRPr>
                    </a:p>
                  </a:txBody>
                  <a:tcPr marL="40144" marR="40144" marT="40144" marB="401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lvl="1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Getting the right answer is emphasized</a:t>
                      </a:r>
                      <a:endParaRPr lang="en-US" sz="1800" dirty="0">
                        <a:effectLst/>
                      </a:endParaRPr>
                    </a:p>
                  </a:txBody>
                  <a:tcPr marL="40144" marR="40144" marT="40144" marB="401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99186">
                <a:tc>
                  <a:txBody>
                    <a:bodyPr/>
                    <a:lstStyle/>
                    <a:p>
                      <a:pPr marL="91440" lvl="1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Speed is less important than reasoning (but fluency in core skills is developed) </a:t>
                      </a:r>
                    </a:p>
                  </a:txBody>
                  <a:tcPr marL="40144" marR="40144" marT="40144" marB="401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lvl="1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Speed is emphasized</a:t>
                      </a:r>
                    </a:p>
                  </a:txBody>
                  <a:tcPr marL="40144" marR="40144" marT="40144" marB="401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306888" y="1383140"/>
            <a:ext cx="91440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24518" y="157655"/>
            <a:ext cx="3556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Pedagogical Coherence</a:t>
            </a:r>
          </a:p>
        </p:txBody>
      </p:sp>
    </p:spTree>
    <p:extLst>
      <p:ext uri="{BB962C8B-B14F-4D97-AF65-F5344CB8AC3E}">
        <p14:creationId xmlns:p14="http://schemas.microsoft.com/office/powerpoint/2010/main" val="1762261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889373" y="1156766"/>
            <a:ext cx="8229600" cy="2800026"/>
          </a:xfrm>
        </p:spPr>
        <p:txBody>
          <a:bodyPr>
            <a:normAutofit/>
          </a:bodyPr>
          <a:lstStyle/>
          <a:p>
            <a:pPr marL="466725" lvl="1" indent="-4000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dirty="0"/>
              <a:t>What policies at the district level promote productive continuity at the classroom level?</a:t>
            </a:r>
          </a:p>
          <a:p>
            <a:pPr marL="466725" lvl="1" indent="-4000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dirty="0"/>
              <a:t>How are district policies mediated by policies and practices at the school level?</a:t>
            </a:r>
          </a:p>
          <a:p>
            <a:pPr marL="466725" lvl="1" indent="-4000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dirty="0"/>
              <a:t>How are policies and practices at the district and school levels affected by state policies</a:t>
            </a:r>
            <a:r>
              <a:rPr lang="en-US" sz="2800" dirty="0"/>
              <a:t>? </a:t>
            </a:r>
          </a:p>
          <a:p>
            <a:pPr marL="0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3075" name="Picture 3" descr="C:\Users\stipek\AppData\Local\Microsoft\Windows\Temporary Internet Files\Content.IE5\E3TI736Y\School_Building_21611_7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0956" y="5060792"/>
            <a:ext cx="1346437" cy="1251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stipek\AppData\Local\Microsoft\Windows\Temporary Internet Files\Content.IE5\72J1HGT5\kids_classroom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2645" y="3810717"/>
            <a:ext cx="1552937" cy="1190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stipek\AppData\Local\Microsoft\Windows\Temporary Internet Files\Content.IE5\A49FIY0R\capitol-building-clipart[1]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228" y="3926001"/>
            <a:ext cx="1331308" cy="122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>
            <a:cxnSpLocks/>
            <a:stCxn id="3081" idx="2"/>
          </p:cNvCxnSpPr>
          <p:nvPr/>
        </p:nvCxnSpPr>
        <p:spPr>
          <a:xfrm>
            <a:off x="2542882" y="5148631"/>
            <a:ext cx="890312" cy="80183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cxnSpLocks/>
          </p:cNvCxnSpPr>
          <p:nvPr/>
        </p:nvCxnSpPr>
        <p:spPr>
          <a:xfrm flipV="1">
            <a:off x="6677392" y="5060791"/>
            <a:ext cx="751720" cy="88967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4504949" y="5950462"/>
            <a:ext cx="826006" cy="2431"/>
          </a:xfrm>
          <a:prstGeom prst="straightConnector1">
            <a:avLst/>
          </a:prstGeom>
          <a:ln w="349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cxnSpLocks/>
          </p:cNvCxnSpPr>
          <p:nvPr/>
        </p:nvCxnSpPr>
        <p:spPr>
          <a:xfrm>
            <a:off x="8235136" y="4552711"/>
            <a:ext cx="786945" cy="266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School Counselor Blog: Social Skills Through Social Stories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6603" y="4110401"/>
            <a:ext cx="1429159" cy="950391"/>
          </a:xfrm>
          <a:prstGeom prst="rect">
            <a:avLst/>
          </a:prstGeom>
        </p:spPr>
      </p:pic>
      <p:pic>
        <p:nvPicPr>
          <p:cNvPr id="14" name="Picture 13" descr="Federal Office Building (New York City) - Wikipedia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2690" y="5454410"/>
            <a:ext cx="981307" cy="1308410"/>
          </a:xfrm>
          <a:prstGeom prst="rect">
            <a:avLst/>
          </a:prstGeom>
        </p:spPr>
      </p:pic>
      <p:cxnSp>
        <p:nvCxnSpPr>
          <p:cNvPr id="17" name="Straight Arrow Connector 16"/>
          <p:cNvCxnSpPr>
            <a:cxnSpLocks/>
          </p:cNvCxnSpPr>
          <p:nvPr/>
        </p:nvCxnSpPr>
        <p:spPr>
          <a:xfrm>
            <a:off x="3258031" y="4846462"/>
            <a:ext cx="2072924" cy="60794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67E65D3E-7B9E-9A4B-BBB9-C30630474B44}"/>
              </a:ext>
            </a:extLst>
          </p:cNvPr>
          <p:cNvSpPr txBox="1"/>
          <p:nvPr/>
        </p:nvSpPr>
        <p:spPr>
          <a:xfrm>
            <a:off x="2988039" y="233436"/>
            <a:ext cx="62772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The DREME COHERE Study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0393071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166256"/>
            <a:ext cx="7315200" cy="931025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Goals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097280"/>
            <a:ext cx="7886700" cy="4745124"/>
          </a:xfrm>
        </p:spPr>
        <p:txBody>
          <a:bodyPr/>
          <a:lstStyle/>
          <a:p>
            <a:pPr marL="466725" indent="-466725">
              <a:lnSpc>
                <a:spcPct val="100000"/>
              </a:lnSpc>
              <a:spcAft>
                <a:spcPts val="1200"/>
              </a:spcAft>
              <a:buClr>
                <a:srgbClr val="00529B"/>
              </a:buClr>
              <a:buFont typeface="Wingdings" pitchFamily="2" charset="2"/>
              <a:buChar char="§"/>
            </a:pPr>
            <a:r>
              <a:rPr lang="en-US" dirty="0"/>
              <a:t>Document districts’ and schools’ efforts to create alignment and continuity between </a:t>
            </a:r>
            <a:r>
              <a:rPr lang="en-US" dirty="0" err="1"/>
              <a:t>preK</a:t>
            </a:r>
            <a:r>
              <a:rPr lang="en-US" dirty="0"/>
              <a:t> and early elementary mathematics</a:t>
            </a:r>
          </a:p>
          <a:p>
            <a:pPr marL="466725" indent="-466725">
              <a:lnSpc>
                <a:spcPct val="100000"/>
              </a:lnSpc>
              <a:spcAft>
                <a:spcPts val="1200"/>
              </a:spcAft>
              <a:buClr>
                <a:srgbClr val="00529B"/>
              </a:buClr>
              <a:buFont typeface="Wingdings" pitchFamily="2" charset="2"/>
              <a:buChar char="§"/>
            </a:pPr>
            <a:r>
              <a:rPr lang="en-US" dirty="0"/>
              <a:t>Investigate how these efforts are experienced by teachers and students</a:t>
            </a:r>
          </a:p>
          <a:p>
            <a:pPr marL="466725" indent="-466725">
              <a:lnSpc>
                <a:spcPct val="100000"/>
              </a:lnSpc>
              <a:buClr>
                <a:srgbClr val="00529B"/>
              </a:buClr>
              <a:buFont typeface="Wingdings" pitchFamily="2" charset="2"/>
              <a:buChar char="§"/>
            </a:pPr>
            <a:r>
              <a:rPr lang="en-US" dirty="0"/>
              <a:t>Measure how these efforts influence students’ learning opportunities, perceptions of mathematics, and proficiency</a:t>
            </a:r>
          </a:p>
        </p:txBody>
      </p:sp>
      <p:pic>
        <p:nvPicPr>
          <p:cNvPr id="4" name="pp04.jpg" descr="/Users/LabMercury/Dropbox (IABC)/LabMercury/DREME/PRESENTATION/pp04.jpg">
            <a:extLst>
              <a:ext uri="{FF2B5EF4-FFF2-40B4-BE49-F238E27FC236}">
                <a16:creationId xmlns:a16="http://schemas.microsoft.com/office/drawing/2014/main" id="{556BD898-5334-EE40-9B83-8230A679B5EA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6316843"/>
            <a:ext cx="9153144" cy="55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4064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N.IT">
  <a:themeElements>
    <a:clrScheme name="Minnesota Brand Colors">
      <a:dk1>
        <a:srgbClr val="003865"/>
      </a:dk1>
      <a:lt1>
        <a:srgbClr val="FFFFFF"/>
      </a:lt1>
      <a:dk2>
        <a:srgbClr val="000000"/>
      </a:dk2>
      <a:lt2>
        <a:srgbClr val="DDDDDA"/>
      </a:lt2>
      <a:accent1>
        <a:srgbClr val="003865"/>
      </a:accent1>
      <a:accent2>
        <a:srgbClr val="78BE21"/>
      </a:accent2>
      <a:accent3>
        <a:srgbClr val="008EAA"/>
      </a:accent3>
      <a:accent4>
        <a:srgbClr val="8D3F2B"/>
      </a:accent4>
      <a:accent5>
        <a:srgbClr val="0D5257"/>
      </a:accent5>
      <a:accent6>
        <a:srgbClr val="5D295F"/>
      </a:accent6>
      <a:hlink>
        <a:srgbClr val="0563C1"/>
      </a:hlink>
      <a:folHlink>
        <a:srgbClr val="5D295F"/>
      </a:folHlink>
    </a:clrScheme>
    <a:fontScheme name="MN Secondary Font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itle Slide with Reverse Logo no bullets Oct 2019" id="{A6218D07-F320-4AB4-BAA8-7185DAD57AAE}" vid="{5E3F49E3-ABBA-4886-97D7-17F711A57D3C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Urban">
  <a:themeElements>
    <a:clrScheme name="Custom 9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0069AA"/>
      </a:accent1>
      <a:accent2>
        <a:srgbClr val="C32032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73B3852-DAE4-2B42-8DD5-BCEBF2418D44}" vid="{396DAAB6-9C81-C349-95A7-26545E7BCA76}"/>
    </a:ext>
  </a:extLst>
</a:theme>
</file>

<file path=ppt/theme/theme7.xml><?xml version="1.0" encoding="utf-8"?>
<a:theme xmlns:a="http://schemas.openxmlformats.org/drawingml/2006/main" name="NP-3C_Basi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P-3C_Basic" id="{C5EC866B-EC33-FA40-B3E1-17DFD7EBE44E}" vid="{6B988021-36A8-9E46-9E65-6B2282E4ED25}"/>
    </a:ext>
  </a:extLst>
</a:theme>
</file>

<file path=ppt/theme/theme8.xml><?xml version="1.0" encoding="utf-8"?>
<a:theme xmlns:a="http://schemas.openxmlformats.org/drawingml/2006/main" name="1_Custom Design">
  <a:themeElements>
    <a:clrScheme name="1_Custom Design 14">
      <a:dk1>
        <a:srgbClr val="000000"/>
      </a:dk1>
      <a:lt1>
        <a:srgbClr val="FFFFFF"/>
      </a:lt1>
      <a:dk2>
        <a:srgbClr val="FFFFFF"/>
      </a:dk2>
      <a:lt2>
        <a:srgbClr val="808080"/>
      </a:lt2>
      <a:accent1>
        <a:srgbClr val="BBE0E3"/>
      </a:accent1>
      <a:accent2>
        <a:srgbClr val="FF6600"/>
      </a:accent2>
      <a:accent3>
        <a:srgbClr val="FFFFFF"/>
      </a:accent3>
      <a:accent4>
        <a:srgbClr val="000000"/>
      </a:accent4>
      <a:accent5>
        <a:srgbClr val="DAEDEF"/>
      </a:accent5>
      <a:accent6>
        <a:srgbClr val="E75C00"/>
      </a:accent6>
      <a:hlink>
        <a:srgbClr val="009999"/>
      </a:hlink>
      <a:folHlink>
        <a:srgbClr val="99CC00"/>
      </a:folHlink>
    </a:clrScheme>
    <a:fontScheme name="1_Custom Design">
      <a:majorFont>
        <a:latin typeface="Arial Black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3">
        <a:dk1>
          <a:srgbClr val="000000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4B056B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430460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14">
        <a:dk1>
          <a:srgbClr val="000000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FF6600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E75C00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15">
        <a:dk1>
          <a:srgbClr val="000000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BA2334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A81F2E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16">
        <a:dk1>
          <a:srgbClr val="000000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008BB0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007D9F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6A8CEA15B0D9C4ABAF6645888780B69" ma:contentTypeVersion="13" ma:contentTypeDescription="Create a new document." ma:contentTypeScope="" ma:versionID="70184ca8407921943b5e7c5b9c5d43a7">
  <xsd:schema xmlns:xsd="http://www.w3.org/2001/XMLSchema" xmlns:xs="http://www.w3.org/2001/XMLSchema" xmlns:p="http://schemas.microsoft.com/office/2006/metadata/properties" xmlns:ns2="3bc9279c-fece-4f8a-b9f6-4e12eb94a1e6" xmlns:ns3="c3e2ef47-c910-4913-a183-217dee2be5b7" targetNamespace="http://schemas.microsoft.com/office/2006/metadata/properties" ma:root="true" ma:fieldsID="610820b9fd6783fa4a12b9d4177c54a6" ns2:_="" ns3:_="">
    <xsd:import namespace="3bc9279c-fece-4f8a-b9f6-4e12eb94a1e6"/>
    <xsd:import namespace="c3e2ef47-c910-4913-a183-217dee2be5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SharingHintHash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c9279c-fece-4f8a-b9f6-4e12eb94a1e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e2ef47-c910-4913-a183-217dee2be5b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5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627ABA6-D500-4801-82F1-9F2E34942290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77F3FA3-CB7C-4AF3-AAC3-CE730652253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3C1ED2C-B870-43C9-BBC5-DA4EFD07BBA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bc9279c-fece-4f8a-b9f6-4e12eb94a1e6"/>
    <ds:schemaRef ds:uri="c3e2ef47-c910-4913-a183-217dee2be5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2097</Words>
  <Application>Microsoft Office PowerPoint</Application>
  <PresentationFormat>Widescreen</PresentationFormat>
  <Paragraphs>270</Paragraphs>
  <Slides>34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34</vt:i4>
      </vt:variant>
    </vt:vector>
  </HeadingPairs>
  <TitlesOfParts>
    <vt:vector size="53" baseType="lpstr">
      <vt:lpstr>Arial</vt:lpstr>
      <vt:lpstr>Arial Black</vt:lpstr>
      <vt:lpstr>Calibri</vt:lpstr>
      <vt:lpstr>Calibri Light</vt:lpstr>
      <vt:lpstr>Georgia</vt:lpstr>
      <vt:lpstr>NeueHaasGroteskText Std</vt:lpstr>
      <vt:lpstr>Noto Sans Symbols</vt:lpstr>
      <vt:lpstr>Trebuchet MS</vt:lpstr>
      <vt:lpstr>Wingdings</vt:lpstr>
      <vt:lpstr>1_Office Theme</vt:lpstr>
      <vt:lpstr>MN.IT</vt:lpstr>
      <vt:lpstr>Office Theme</vt:lpstr>
      <vt:lpstr>Urban</vt:lpstr>
      <vt:lpstr>2_Office Theme</vt:lpstr>
      <vt:lpstr>3_Office Theme</vt:lpstr>
      <vt:lpstr>NP-3C_Basic</vt:lpstr>
      <vt:lpstr>1_Custom Design</vt:lpstr>
      <vt:lpstr>1_Office Theme</vt:lpstr>
      <vt:lpstr>Office Theme</vt:lpstr>
      <vt:lpstr>Coordination Case Study: An Illustrative Example from California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Goals</vt:lpstr>
      <vt:lpstr>PowerPoint Presentation</vt:lpstr>
      <vt:lpstr>Approaches to Alignment</vt:lpstr>
      <vt:lpstr>Approaches to Alignment (Cont.)</vt:lpstr>
      <vt:lpstr>Challenges of Fostering Alignment: School Level</vt:lpstr>
      <vt:lpstr>PowerPoint Presentation</vt:lpstr>
      <vt:lpstr>PowerPoint Presentation</vt:lpstr>
      <vt:lpstr>Key Lessons Learned</vt:lpstr>
      <vt:lpstr>Key Lessons Learned</vt:lpstr>
      <vt:lpstr>PowerPoint Presentation</vt:lpstr>
      <vt:lpstr>Leadership Development to Enact Pre-K-3rd Grade Work </vt:lpstr>
      <vt:lpstr>PowerPoint Presentation</vt:lpstr>
      <vt:lpstr>P-3 Leadership Programs</vt:lpstr>
      <vt:lpstr>Leadership Development to Enact Pre-K-3rd Grade Work</vt:lpstr>
      <vt:lpstr>Timeline of MDE’s P3 Professional Learning Engagement</vt:lpstr>
      <vt:lpstr>“Theory of Change” – MN P3 Implementation Model</vt:lpstr>
      <vt:lpstr>Theory of Change</vt:lpstr>
      <vt:lpstr>Statewide Reach</vt:lpstr>
      <vt:lpstr>Sustainability</vt:lpstr>
      <vt:lpstr>Key Partners</vt:lpstr>
      <vt:lpstr>PowerPoint Presentation</vt:lpstr>
      <vt:lpstr>NAESP Pre-K–3 Leadership Academy</vt:lpstr>
      <vt:lpstr>PowerPoint Presentation</vt:lpstr>
      <vt:lpstr>NAESP Pre-K-3 Leadership Academy Structure</vt:lpstr>
      <vt:lpstr>Institution of Higher Education Approach</vt:lpstr>
      <vt:lpstr>www.nationalp-3center.org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Leadership Development to Enact Pre-K-3rd Grade Work</dc:title>
  <dc:creator>Kauerz, Kristie</dc:creator>
  <cp:lastModifiedBy>Tiffany Ferrette</cp:lastModifiedBy>
  <cp:revision>11</cp:revision>
  <dcterms:created xsi:type="dcterms:W3CDTF">2020-08-06T16:23:40Z</dcterms:created>
  <dcterms:modified xsi:type="dcterms:W3CDTF">2020-09-17T16:21:58Z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0x01010066A8CEA15B0D9C4ABAF6645888780B69</vt:lpwstr>
  </property>
</Properties>
</file>