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Layouts/slideLayout2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6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79" r:id="rId3"/>
    <p:sldMasterId id="2147483691" r:id="rId4"/>
    <p:sldMasterId id="2147483699" r:id="rId5"/>
    <p:sldMasterId id="2147483711" r:id="rId6"/>
    <p:sldMasterId id="2147483721" r:id="rId7"/>
    <p:sldMasterId id="2147483733" r:id="rId8"/>
  </p:sldMasterIdLst>
  <p:notesMasterIdLst>
    <p:notesMasterId r:id="rId25"/>
  </p:notesMasterIdLst>
  <p:sldIdLst>
    <p:sldId id="268" r:id="rId9"/>
    <p:sldId id="314" r:id="rId10"/>
    <p:sldId id="257" r:id="rId11"/>
    <p:sldId id="256" r:id="rId12"/>
    <p:sldId id="486" r:id="rId13"/>
    <p:sldId id="487" r:id="rId14"/>
    <p:sldId id="491" r:id="rId15"/>
    <p:sldId id="488" r:id="rId16"/>
    <p:sldId id="490" r:id="rId17"/>
    <p:sldId id="489" r:id="rId18"/>
    <p:sldId id="492" r:id="rId19"/>
    <p:sldId id="297" r:id="rId20"/>
    <p:sldId id="298" r:id="rId21"/>
    <p:sldId id="295" r:id="rId22"/>
    <p:sldId id="258" r:id="rId23"/>
    <p:sldId id="82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/>
    <p:restoredTop sz="68902"/>
  </p:normalViewPr>
  <p:slideViewPr>
    <p:cSldViewPr snapToGrid="0" snapToObjects="1">
      <p:cViewPr varScale="1">
        <p:scale>
          <a:sx n="28" d="100"/>
          <a:sy n="28" d="100"/>
        </p:scale>
        <p:origin x="129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5E04F-37CA-5242-A170-4E8C646CADD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41CB4-1BD0-784F-852B-A24901EB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83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>
                <a:latin typeface="Calibri" charset="0"/>
                <a:ea typeface="MS PGothic" charset="0"/>
              </a:rPr>
              <a:t>Mapchart.net</a:t>
            </a:r>
            <a:endParaRPr lang="en-US">
              <a:latin typeface="Calibri" charset="0"/>
              <a:ea typeface="MS PGothic" charset="0"/>
            </a:endParaRPr>
          </a:p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A7D656-F16F-CA45-882F-60F99F18090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171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556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90853B6C-85A2-BA4E-B695-D01F9529DD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A0FAD0D1-317C-8C4C-8509-08DD4B04C2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FD9796FD-4937-004A-8534-5A6516B883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B44B0C-B997-104E-A885-49543188E94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566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86B9C-840D-4807-A9AA-DFAC6E48E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A1744C-B285-4CE4-B2BC-50FAD52DDB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9D5DD-33DC-4D40-96DD-A87D58D1F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56BA-9CCF-43BC-AB0E-E38B2F4450C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A0E21-577E-4857-B998-5C931AD9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120D4-640A-4130-AD9D-73D52FADB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078F-42E8-445F-8B0E-11D5C63DF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98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78CB3-B61C-41D0-B04A-7E10BD120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637FDC-0E63-4348-8302-71072D6E8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ADE43-019E-4BB5-BC24-AAC5E2CA6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56BA-9CCF-43BC-AB0E-E38B2F4450C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2040D-40C1-488A-8493-AA7676411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821AF-6EBE-4684-9FE9-14519D377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078F-42E8-445F-8B0E-11D5C63DF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03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052BD8-47C2-41B4-BFC4-BE27E7B69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CD7CA-BB59-4234-9F42-0CD6DD5C5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ED578-6CBC-4F5C-B655-952CC3A7F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56BA-9CCF-43BC-AB0E-E38B2F4450C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F4201-9C5D-4C62-B062-04528A59B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77632-6FB3-401A-94A8-673C4DC13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078F-42E8-445F-8B0E-11D5C63DF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37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118" y="1436952"/>
            <a:ext cx="5834253" cy="134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40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377" y="1803811"/>
            <a:ext cx="5447246" cy="72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88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885256" y="6356350"/>
            <a:ext cx="64214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003865"/>
                </a:solidFill>
              </a:rPr>
              <a:t>Leading for educational excellence and equity, every day for every one.</a:t>
            </a:r>
            <a:r>
              <a:rPr lang="en-US" dirty="0"/>
              <a:t>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</a:t>
            </a:r>
            <a:r>
              <a:rPr lang="en-US" dirty="0">
                <a:solidFill>
                  <a:srgbClr val="003865"/>
                </a:solidFill>
              </a:rPr>
              <a:t>education.mn.gov</a:t>
            </a:r>
          </a:p>
        </p:txBody>
      </p:sp>
    </p:spTree>
    <p:extLst>
      <p:ext uri="{BB962C8B-B14F-4D97-AF65-F5344CB8AC3E}">
        <p14:creationId xmlns:p14="http://schemas.microsoft.com/office/powerpoint/2010/main" val="4146200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885256" y="6356350"/>
            <a:ext cx="64214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003865"/>
                </a:solidFill>
              </a:rPr>
              <a:t>Leading for educational excellence and equity, every day for every one.</a:t>
            </a:r>
            <a:r>
              <a:rPr lang="en-US" dirty="0"/>
              <a:t>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</a:t>
            </a:r>
            <a:r>
              <a:rPr lang="en-US" dirty="0">
                <a:solidFill>
                  <a:srgbClr val="003865"/>
                </a:solidFill>
              </a:rPr>
              <a:t>education.mn.gov</a:t>
            </a:r>
          </a:p>
        </p:txBody>
      </p:sp>
    </p:spTree>
    <p:extLst>
      <p:ext uri="{BB962C8B-B14F-4D97-AF65-F5344CB8AC3E}">
        <p14:creationId xmlns:p14="http://schemas.microsoft.com/office/powerpoint/2010/main" val="2000578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0" indent="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885256" y="6356350"/>
            <a:ext cx="64214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003865"/>
                </a:solidFill>
              </a:rPr>
              <a:t>Leading for educational excellence and equity, every day for every one.</a:t>
            </a:r>
            <a:r>
              <a:rPr lang="en-US" dirty="0"/>
              <a:t>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</a:t>
            </a:r>
            <a:r>
              <a:rPr lang="en-US" dirty="0">
                <a:solidFill>
                  <a:srgbClr val="003865"/>
                </a:solidFill>
              </a:rPr>
              <a:t>education.mn.gov</a:t>
            </a:r>
          </a:p>
        </p:txBody>
      </p:sp>
    </p:spTree>
    <p:extLst>
      <p:ext uri="{BB962C8B-B14F-4D97-AF65-F5344CB8AC3E}">
        <p14:creationId xmlns:p14="http://schemas.microsoft.com/office/powerpoint/2010/main" val="1118263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85256" y="6356350"/>
            <a:ext cx="64214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Leading for educational excellence and equity, every day for every one. 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 education.mn.gov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176" y="594061"/>
            <a:ext cx="3486624" cy="46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64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DC9BB-7A63-354D-8723-042586926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862A8-9657-1F42-A578-76471696A06A}" type="datetimeFigureOut">
              <a:rPr lang="en-US"/>
              <a:pPr>
                <a:defRPr/>
              </a:pPr>
              <a:t>9/15/2020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E7027-FAC9-3D4F-8202-B1D946E81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86178-6C18-4E47-A63F-E2A11B592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5E20B-2A10-934A-B21A-D726AFB5B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47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4BF3F-B1A2-0C41-AE1E-3E40DC66B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31A38-4C6C-FF46-85DA-BD33D319D2D4}" type="datetimeFigureOut">
              <a:rPr lang="en-US"/>
              <a:pPr>
                <a:defRPr/>
              </a:pPr>
              <a:t>9/15/2020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03D39-EBF8-9B44-A698-89C6318A1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2DE99-CE51-4946-8E1C-9DC329907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C0AA9-04EB-FD44-9C19-299F1A8BA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98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1CB0C-E2FD-41C7-B778-C3C70751C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FA496-02FA-4B72-8D4B-D01C90505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AC55E-083E-419D-9C06-281591BA0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56BA-9CCF-43BC-AB0E-E38B2F4450C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66F6E-E917-4E80-B64A-53729BCD4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FD6CA-1E28-45CA-8662-24C8E3B76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078F-42E8-445F-8B0E-11D5C63DF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17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A45E5-6228-A24C-8B3C-807C3D8E0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D9EE2-9D69-914E-954C-8FEF5E5FC5FD}" type="datetimeFigureOut">
              <a:rPr lang="en-US"/>
              <a:pPr>
                <a:defRPr/>
              </a:pPr>
              <a:t>9/15/2020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51CB1-AF26-8942-833F-F0295D812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2B0EF-D18B-1545-9FE5-667A87CF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5A3BB-2BA8-D74C-A77F-7044F3BA4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04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49A8EFF-7DF6-8D48-B9BA-3725A8049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812AF-8991-2441-9CDB-FA7CBC33B509}" type="datetimeFigureOut">
              <a:rPr lang="en-US"/>
              <a:pPr>
                <a:defRPr/>
              </a:pPr>
              <a:t>9/15/2020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83753A0-9CEB-2B4A-8CF1-D7F97728B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7C55B6-459E-CD41-B1E3-28F7F6CB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C00E6-078E-FC45-B05C-1AD568516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28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00CE96F-6695-7343-A7A2-1330056BE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74B11-CEAD-B84F-B9ED-498E6447581A}" type="datetimeFigureOut">
              <a:rPr lang="en-US"/>
              <a:pPr>
                <a:defRPr/>
              </a:pPr>
              <a:t>9/15/2020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58D8243-C961-EF4E-94C5-74E7F092A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69234FC-A025-984E-8EBC-BC650A1F1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EE39F-E6CE-C340-9DE2-5F89C734E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704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3265D12-D85F-FB49-865D-82696E16A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E879B-FDA7-F340-890E-2E0DD8B399DF}" type="datetimeFigureOut">
              <a:rPr lang="en-US"/>
              <a:pPr>
                <a:defRPr/>
              </a:pPr>
              <a:t>9/15/2020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BF9DCEF-967E-1F41-B8F8-F02C85A82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187E97D-6AFC-854D-8019-4D1CB6164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1F066-0ADA-024C-8DB1-5AD545E74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746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1631C17-7204-8640-9D4E-679E9ECF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C4F64-CC8A-3740-AE77-9AB69555E9CD}" type="datetimeFigureOut">
              <a:rPr lang="en-US"/>
              <a:pPr>
                <a:defRPr/>
              </a:pPr>
              <a:t>9/15/2020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11EDF7E-2754-684A-921A-481AC6E15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C674AEF-D030-6942-9E9B-3AC9A05EE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D3621-EB19-C647-8176-887964AF5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00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82EC74-5009-5F43-B1FC-A1B23FBE6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DB2F5-ACB3-2F4E-9893-7B009E413451}" type="datetimeFigureOut">
              <a:rPr lang="en-US"/>
              <a:pPr>
                <a:defRPr/>
              </a:pPr>
              <a:t>9/15/2020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FED945-5027-E944-8B57-5426E048F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BBEA1A-05CB-BA4C-AFBC-5FEE209A9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AA155-5055-4D47-9E01-E6AD83B03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128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21B49E-1B3C-AD42-A7D6-23B9C6D65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29A8C-1E69-224F-A73B-D5B10F7EC737}" type="datetimeFigureOut">
              <a:rPr lang="en-US"/>
              <a:pPr>
                <a:defRPr/>
              </a:pPr>
              <a:t>9/15/2020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2CB1816-5AD3-4F41-90C2-8FA8BE572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955F1B7-05B2-B64C-97D4-3717FF6EA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19162-13CC-5E46-94BE-CADA8AB09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319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5C4D4-7131-DA46-BD43-574959FBE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99737-B28D-864B-94FF-BDD031CB945E}" type="datetimeFigureOut">
              <a:rPr lang="en-US"/>
              <a:pPr>
                <a:defRPr/>
              </a:pPr>
              <a:t>9/15/2020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B1313-4935-254F-9947-6914EF14D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4FD7C-45FB-D944-9080-10484DB05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2841D-6CA7-4C4E-AFED-5E611EE04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247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86F94-EE7E-964C-B71D-7BE37F72D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322AE-A33C-9F44-9FB4-FC568CF4F8E8}" type="datetimeFigureOut">
              <a:rPr lang="en-US"/>
              <a:pPr>
                <a:defRPr/>
              </a:pPr>
              <a:t>9/15/2020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3E3AC-FD09-254C-9051-E9B584493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7FA14-56CB-8F49-93D1-EEB063757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22586-15CB-4E45-BE6A-91A1EEDB4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542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683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4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D730F-AB54-457E-AD66-0547E1E96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499C8-A266-42D5-A947-32FDFA06B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A892-5E9A-4092-AF7E-9085399FF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56BA-9CCF-43BC-AB0E-E38B2F4450C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853DF-A649-4548-9442-BCE39BC7F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CBA37-BC1F-4EF0-8C31-F233C6A56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078F-42E8-445F-8B0E-11D5C63DF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983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 rot="-5400000">
            <a:off x="5304296" y="3058777"/>
            <a:ext cx="4681637" cy="782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None/>
              <a:defRPr sz="20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pic" idx="2"/>
          </p:nvPr>
        </p:nvSpPr>
        <p:spPr>
          <a:xfrm>
            <a:off x="538228" y="1143000"/>
            <a:ext cx="6096000" cy="4572000"/>
          </a:xfrm>
          <a:prstGeom prst="rect">
            <a:avLst/>
          </a:prstGeom>
          <a:solidFill>
            <a:srgbClr val="EAEAEA"/>
          </a:solidFill>
          <a:ln w="508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31750" dir="48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8117924" y="3274309"/>
            <a:ext cx="3454400" cy="2516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Georgia"/>
              <a:buNone/>
              <a:defRPr sz="1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Georgia"/>
              <a:buNone/>
              <a:defRPr sz="12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Georgia"/>
              <a:buNone/>
              <a:defRPr sz="9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923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Trebuchet MS"/>
              <a:buNone/>
              <a:defRPr sz="43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Georgia"/>
              <a:buNone/>
              <a:defRPr sz="21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719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09600" y="2249425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4925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Georgia"/>
              <a:buChar char="▫"/>
              <a:defRPr sz="19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429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6197600" y="2249425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4925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Georgia"/>
              <a:buChar char="▫"/>
              <a:defRPr sz="19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429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325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None/>
              <a:defRPr sz="18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7137995" y="2010727"/>
            <a:ext cx="4511040" cy="461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None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Georgia"/>
              <a:buNone/>
              <a:defRPr sz="12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Georgia"/>
              <a:buNone/>
              <a:defRPr sz="9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203200" y="776287"/>
            <a:ext cx="6803136" cy="585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Georgia"/>
              <a:buChar char="•"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4064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Georgia"/>
              <a:buChar char="▫"/>
              <a:defRPr sz="2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55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50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 rot="5400000">
            <a:off x="3933444" y="-1074420"/>
            <a:ext cx="4325112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683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12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 rot="5400000">
            <a:off x="7569200" y="2616200"/>
            <a:ext cx="5486400" cy="2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 rot="5400000">
            <a:off x="2032000" y="-279400"/>
            <a:ext cx="5486400" cy="8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683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224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35FEB-F5B4-D24C-BA2B-9E382C241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956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701A1-013C-D64D-AD95-E6BBC8B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52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E0B6D-ACF1-B640-B5A8-D91B1539F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413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D3CF6-4585-514F-A020-0D0E061B5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78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2731D-002F-44A4-97C5-947B44A7F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9156C-999D-47D7-9A7E-CBD70B3640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B904E-2561-42BE-A088-19E65FD99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D2F13F-9296-4AFE-BE08-D6018A9C8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56BA-9CCF-43BC-AB0E-E38B2F4450C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BA5DF4-F285-434C-B080-93DCFD516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A90ACD-3CE0-43C3-BAB3-8BEEA67F1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078F-42E8-445F-8B0E-11D5C63DF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301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E54D0-0715-E14E-B020-6A39E47DE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124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E0FD2-9872-9641-87D3-550311FE7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886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91013-C303-B94B-8B15-82D9CA585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759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6EF74-F654-7F46-A508-FCAA7CB76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677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6E12A-5E44-4445-8315-BC53B5241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456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DADCB-5168-0443-9F0B-6D01CD836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34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C1B6B-9302-DF41-B89D-6A01750BB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820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B7858-BD20-0549-9307-BF69EE85FA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EEF2B4-37A0-DD43-ADBA-E311E2AFC8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400" b="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2F15A1-21AB-474B-8A27-57E572FB4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330" y="270716"/>
            <a:ext cx="3283572" cy="85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294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9B6AA-3077-734E-BB43-DF7C8463D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F77DB-258E-8543-8B80-77A3EFEE2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27CB0-D7B7-EB4D-9CB5-AEFD58A21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10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9C2E6-7202-FC4D-91DA-E0E88361A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F16D2-4D5A-AA42-936D-4AD6722B6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BAF27-77B2-6C4D-B2E5-3EBACB382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99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7676A-7FD4-4CA7-B3FB-2ABE7D8EE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9039C-88E6-4785-B82D-AE1480C19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3989D-11D0-4ED8-8AD4-2B578E585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9AE235-26C3-4585-9140-27B7BDA1DD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05852F-5A68-48F7-912C-32CB45D176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CDCFFE-DB07-4F0F-93F1-CFA0CCC9E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56BA-9CCF-43BC-AB0E-E38B2F4450C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EBE693-D256-48C8-A1C9-85C73970D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B9B01E-0174-48E4-9703-524614F30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078F-42E8-445F-8B0E-11D5C63DF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463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119BD-5DDC-C748-8AE8-9AA2847E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08F2C-EEF0-0D43-AE4B-900E8419B0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B4ABF3-7600-5245-9940-6789F9248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6F15BB-A436-E143-BE55-BBA82C846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578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A72DC-8804-4845-863A-368C23365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2BACC-4687-6544-8FE2-0ECE92FDB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49DF54-6D3D-CF4C-9D0D-274EE8F5D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53FD4-B52E-374D-BFF8-E242E43A9A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79779A-30C9-DF43-8928-AC40C6C0D2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161607-9E4F-8E43-A2F2-E504DE7CD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600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5CC39-C898-194A-A441-67D95295C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B87B9-DF7A-DF43-99A8-129C3A7E3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479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044BD8-24C9-6145-9402-8796CB8B5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580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414CC-67FF-6E4E-B79C-15841535D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19CB0-842A-1A4B-B7FB-6BDE02001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4297CB-DAE1-BB4F-B495-29D2C686F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243404-EA95-1F4C-BBF6-D72F5F836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006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71155-7435-5C45-A970-066CC5335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813A57-E354-9245-BDA1-632D8C716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4C2D84-7206-E14C-B70A-259D0B34A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0F9135-ADC2-CB49-A5A0-3AC0B9A4F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522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4BA7D-0CE1-2B48-89E5-1D43A4E7D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648C8A-3559-B148-8C99-6E173C434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5FFC6-0BD5-2043-8E3D-D31EE62C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8D34-D6A3-6841-8105-C3134D246A2C}" type="datetime1">
              <a:rPr lang="en-US" smtClean="0">
                <a:latin typeface="Calibri"/>
              </a:rPr>
              <a:t>9/15/2020</a:t>
            </a:fld>
            <a:endParaRPr lang="en-US" dirty="0"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33791-4DC5-B044-A4D1-39F64DFB9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9CEF1-CEE0-9D4B-B80D-83B306874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1F56EA-45CB-9D44-BFBC-8C21EC642E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506" y="6478251"/>
            <a:ext cx="5779025" cy="36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538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E640-3734-F34E-B31E-4D9EC2933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8F6C5-DAA9-4841-B257-F93E2EA4C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3471C-F457-934C-A729-B09E26909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E8FA-67FC-D445-9C8D-426470C83D03}" type="datetime1">
              <a:rPr lang="en-US" smtClean="0">
                <a:latin typeface="Calibri"/>
              </a:rPr>
              <a:t>9/15/2020</a:t>
            </a:fld>
            <a:endParaRPr lang="en-US" dirty="0"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A94BF-74B7-864E-823E-974A27842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0BCF5-EBD4-0049-A2C0-FD3969844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24846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F0F7D-E961-F548-AB11-ACC10F899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60876-4C1A-DA4D-800A-387C51B81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745F5-34A1-7B4F-A71F-897A01AB1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CC48-0DB1-0245-91F4-8DC49D74AE36}" type="datetime1">
              <a:rPr lang="en-US" smtClean="0">
                <a:latin typeface="Calibri"/>
              </a:rPr>
              <a:t>9/15/2020</a:t>
            </a:fld>
            <a:endParaRPr lang="en-US" dirty="0"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04C9D-193A-9E4A-973C-BBC412361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B1B5F-6027-9F42-AC31-0E11C602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64667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47FBF-9110-BB4B-99BB-C90AA0F4F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8C0C5-562E-B24B-80E9-BA185C4CF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D235A0-720B-EF43-9A1B-ECF5F1B36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A888B4-4203-CF41-BE5A-72F33EB22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9F470-196C-E942-B7B4-BC1805332993}" type="datetime1">
              <a:rPr lang="en-US" smtClean="0">
                <a:latin typeface="Calibri"/>
              </a:rPr>
              <a:t>9/15/2020</a:t>
            </a:fld>
            <a:endParaRPr lang="en-US" dirty="0"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88EB77-21E0-DF4C-B695-C6C85EC63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74FCF-5492-AE42-997C-43D491863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7837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DA6D0-1759-4EFA-8FCF-F08D4B2AB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6C955F-B8AA-4EE9-A764-213BDD471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56BA-9CCF-43BC-AB0E-E38B2F4450C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812A7D-4622-406C-9728-A74E1C620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D89F51-4FC4-40A9-9497-2413AACC7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078F-42E8-445F-8B0E-11D5C63DF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924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FCC31-1F80-3B42-A3AB-8EEBA6906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660FC4-D3B0-D34A-9E35-B20F56E29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092E34-11A1-144B-ACA6-3E9BC6F0D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4D65AD-87A9-5E47-AD3D-FBBBA42C4F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0CDACB-9003-B94B-8B76-AFF0B08280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2FF7D2-2D4A-EF43-A31C-CFF9CA7A4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41A4-AD4B-8548-949D-FDBD8B352419}" type="datetime1">
              <a:rPr lang="en-US" smtClean="0">
                <a:latin typeface="Calibri"/>
              </a:rPr>
              <a:t>9/15/2020</a:t>
            </a:fld>
            <a:endParaRPr lang="en-US" dirty="0">
              <a:latin typeface="Calibri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017C80-EED3-FE43-9193-20A354A6F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AC63D-1F27-0349-991D-891848527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8505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9588A-811E-7F43-84DE-EF2B7BC6F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828212-8A9B-DD46-BF18-53FA9C7F1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40F0-CEB4-314E-B299-1950EF2DCCAB}" type="datetime1">
              <a:rPr lang="en-US" smtClean="0">
                <a:latin typeface="Calibri"/>
              </a:rPr>
              <a:t>9/15/2020</a:t>
            </a:fld>
            <a:endParaRPr lang="en-US" dirty="0">
              <a:latin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973172-414F-2A4C-8D3C-E3CB584F2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C0472C-DAB7-334B-8AF6-96DE93956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10858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81843F-1F49-104F-A5BF-D8AF1A320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8275A-B5B7-9D4E-995C-9B18B1098D50}" type="datetime1">
              <a:rPr lang="en-US" smtClean="0">
                <a:latin typeface="Calibri"/>
              </a:rPr>
              <a:t>9/15/2020</a:t>
            </a:fld>
            <a:endParaRPr lang="en-US" dirty="0">
              <a:latin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CE537E-CAF3-AF49-A94B-2ABC406D9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0D32A-826D-6F47-84E7-A20E7113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FBEC5A-5DEE-7C45-ACEB-8508F8F0E6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506" y="6478251"/>
            <a:ext cx="5779025" cy="36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262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952A6-5F9C-7746-B927-D89F691C1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BC352-CF1C-FE42-8F6A-AF0EC4C7A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C95011-CD12-CD4A-AA87-606DE32BE0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1E4765-999E-724A-A955-47FF6DF71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3583-D883-1249-972E-576482154C19}" type="datetime1">
              <a:rPr lang="en-US" smtClean="0">
                <a:latin typeface="Calibri"/>
              </a:rPr>
              <a:t>9/15/2020</a:t>
            </a:fld>
            <a:endParaRPr lang="en-US" dirty="0"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98F50-E29E-6347-9B2A-3EA121525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37052"/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B82798-EFDE-8943-8F10-138E3B25E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637052"/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637052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61012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A4C6C-1220-0B46-8A7C-1C95C15F3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AA545E-D81E-6D42-8385-3CBAD70BFC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C6869A-9ED1-CF47-A020-BFBE4C38B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527F8D-0AA5-3B42-9756-506B42F18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A2FE-3724-EF44-834E-5569E68EC8F9}" type="datetime1">
              <a:rPr lang="en-US" smtClean="0">
                <a:latin typeface="Calibri"/>
              </a:rPr>
              <a:t>9/15/2020</a:t>
            </a:fld>
            <a:endParaRPr lang="en-US" dirty="0"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DD0C5D-9585-7B41-B42F-4EF7C15A3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6AAC65-511D-3644-B395-DAD2FB6EC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43918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9A37E-983D-734B-B458-C0C230A5B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412429-C20F-0240-B88C-BD15646B5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80734-1B44-0448-8F30-68748F2A9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A390-D0ED-C449-A603-A4C81896D4C8}" type="datetime1">
              <a:rPr lang="en-US" smtClean="0">
                <a:latin typeface="Calibri"/>
              </a:rPr>
              <a:t>9/15/2020</a:t>
            </a:fld>
            <a:endParaRPr lang="en-US" dirty="0"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7109A-2E10-0744-844F-480DD2F73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677FE-868E-4A43-958C-46C292E61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5143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61563F-8779-024A-82BC-E74604EB61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349EEC-E720-ED4C-B236-4B31C4AB59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C2B83-4182-8044-8D11-2B67A140A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BCEC-6539-3D43-98A3-1005D08910B7}" type="datetime1">
              <a:rPr lang="en-US" smtClean="0">
                <a:latin typeface="Calibri"/>
              </a:rPr>
              <a:t>9/15/2020</a:t>
            </a:fld>
            <a:endParaRPr lang="en-US" dirty="0"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A50CF-0856-484F-8BD1-7C4CB10EF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581A5-A4CF-DA4D-8A90-771C6FE92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5560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39EF62-82CA-4039-B25F-AA41EA858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56BA-9CCF-43BC-AB0E-E38B2F4450C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F99CD-2F97-47F6-8065-F819BC38D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2E872-5BED-46FA-8526-69A5F5B4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078F-42E8-445F-8B0E-11D5C63DF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12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163AE-676D-4309-B0DB-AE729F8AD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AF7AB-80E2-4186-A31A-069C2C854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A96E3A-4F0C-459F-9159-E0AFDC20E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E2DEDD-E6C2-4B84-B14B-E0A25706A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56BA-9CCF-43BC-AB0E-E38B2F4450C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E09AD9-E67F-4316-A381-7E70A318C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C08E2-96DA-45BF-A7BE-AAE003685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078F-42E8-445F-8B0E-11D5C63DF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3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D7EE0-A120-41A6-A63E-3E40418D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F6880C-61E6-4CCD-8F08-5E4EFE85C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2E2816-E1AC-461F-A65A-A15132B0C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E9DB1-0D55-42B5-89B2-301C68629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56BA-9CCF-43BC-AB0E-E38B2F4450C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439BBA-53EF-4B8F-B29F-07CC33D68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1F797-C8A6-4392-B8A0-4DBCE37B8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078F-42E8-445F-8B0E-11D5C63DF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67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image" Target="../media/image3.tiff"/><Relationship Id="rId5" Type="http://schemas.openxmlformats.org/officeDocument/2006/relationships/slideLayout" Target="../slideLayouts/slideLayout51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1FDC3A-A8AA-4F1D-AA21-9A2D61C8F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DEC9B-70A8-408F-A12A-FDA4C5182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3F5B1-0E3F-43B8-9001-3E9E24C9DD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856BA-9CCF-43BC-AB0E-E38B2F4450C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637A6-8BF7-43C3-BFCD-5BBD8EC424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5BF25-FE10-408B-AFBE-AF0F685C1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4078F-42E8-445F-8B0E-11D5C63DF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0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A92DCB6-62AD-0B4F-9EAD-01E817CC075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0DB6AD5-D6A0-5C49-BBA4-74EA6E0677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82EB3-DBD4-4116-8C85-CBC134365E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C7B525-3E27-4446-B2CC-76A214A30401}" type="datetimeFigureOut">
              <a:rPr lang="en-US"/>
              <a:pPr>
                <a:defRPr/>
              </a:pPr>
              <a:t>9/15/2020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7F3A1-4DF2-44A2-9CAC-C57E859175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11156-CDC8-4AA5-9D6F-4664C5158B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3D69E9D-38B1-4846-A341-5A5C4C5C0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" name="Shape 7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" name="Shape 8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Shape 9"/>
          <p:cNvSpPr/>
          <p:nvPr/>
        </p:nvSpPr>
        <p:spPr>
          <a:xfrm rot="10800000" flipH="1">
            <a:off x="7213577" y="360247"/>
            <a:ext cx="4978425" cy="910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" name="Shape 10"/>
          <p:cNvSpPr/>
          <p:nvPr/>
        </p:nvSpPr>
        <p:spPr>
          <a:xfrm rot="10800000" flipH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" name="Shape 18"/>
          <p:cNvSpPr/>
          <p:nvPr/>
        </p:nvSpPr>
        <p:spPr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683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786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F3A7F39-308F-7347-8ECC-B9D91A5461EE}" type="slidenum">
              <a:rPr lang="en-US" smtClean="0">
                <a:latin typeface="Arial" charset="0"/>
                <a:ea typeface="MS PGothic" charset="0"/>
                <a:cs typeface="MS PGothic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14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73BDE-2169-E643-A6D8-24433B80D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DABB10-069F-1E4F-A9C4-64619DD669A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499741" y="6131363"/>
            <a:ext cx="3192517" cy="59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1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CDBD88-31A0-CA48-A2F8-B2AA69C32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5A8F81-BD04-5445-8D84-A91D1A039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F500B-E2CB-A143-ADF0-EDFD7BE9B2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B1B89-0DC8-934B-9AE8-008B097339F1}" type="datetime1">
              <a:rPr lang="en-US" smtClean="0">
                <a:latin typeface="Calibri"/>
              </a:rPr>
              <a:t>9/15/2020</a:t>
            </a:fld>
            <a:endParaRPr lang="en-US" dirty="0"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8919A-5006-2448-9099-A6EAFB76A5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18E5A-6B34-EA4C-8FF9-4DD3127A16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3E83C1-2AC5-8148-9631-733D1F39E666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506" y="6465922"/>
            <a:ext cx="5779025" cy="36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5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 userDrawn="1"/>
        </p:nvSpPr>
        <p:spPr bwMode="auto">
          <a:xfrm>
            <a:off x="0" y="0"/>
            <a:ext cx="12192000" cy="1219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>
              <a:solidFill>
                <a:srgbClr val="FFFFFF"/>
              </a:solidFill>
            </a:endParaRPr>
          </a:p>
        </p:txBody>
      </p:sp>
      <p:pic>
        <p:nvPicPr>
          <p:cNvPr id="2051" name="CCSSO_Color Bars_DESR2.png" descr="/Volumes/Clients/CCSSO/CCS007_Org Logo/Final/CCS007_OrgLogo_FINAL_121609/PNG/CCSSO_Color Bars_DESR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8113"/>
            <a:ext cx="1219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14"/>
          <p:cNvSpPr>
            <a:spLocks noChangeArrowheads="1"/>
          </p:cNvSpPr>
          <p:nvPr userDrawn="1"/>
        </p:nvSpPr>
        <p:spPr bwMode="auto">
          <a:xfrm>
            <a:off x="1320800" y="6488113"/>
            <a:ext cx="10871200" cy="381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>
              <a:solidFill>
                <a:srgbClr val="FFFFFF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133" y="158908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50">
                <a:latin typeface="Arial" charset="0"/>
                <a:ea typeface="ＭＳ Ｐゴシック" pitchFamily="18" charset="-128"/>
              </a:defRPr>
            </a:lvl1pPr>
          </a:lstStyle>
          <a:p>
            <a:pPr>
              <a:defRPr/>
            </a:pPr>
            <a:fld id="{F83BF297-DC52-40F8-925C-28267557D53D}" type="datetime1">
              <a:rPr lang="en-US"/>
              <a:pPr>
                <a:defRPr/>
              </a:pPr>
              <a:t>9/15/2020</a:t>
            </a:fld>
            <a:endParaRPr lang="en-US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50"/>
            </a:lvl1pPr>
          </a:lstStyle>
          <a:p>
            <a:fld id="{D5953EDC-9BCA-498D-BC75-3D554A8D0FB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01133" y="7778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513611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+mj-lt"/>
          <a:ea typeface="ＭＳ Ｐゴシック" pitchFamily="18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z"/>
        <a:defRPr sz="18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12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ducation.illinoisstate.edu/csep/publications/principal.php" TargetMode="External"/><Relationship Id="rId13" Type="http://schemas.openxmlformats.org/officeDocument/2006/relationships/hyperlink" Target="mailto:elhunt@ilstu.edu" TargetMode="External"/><Relationship Id="rId3" Type="http://schemas.openxmlformats.org/officeDocument/2006/relationships/image" Target="../media/image15.jpeg"/><Relationship Id="rId7" Type="http://schemas.openxmlformats.org/officeDocument/2006/relationships/hyperlink" Target="http://www.wallacefoundation.org/knowledge-center/Pages/Series-Shows-How-Illinois-Successfully-Revamped-Requirements-for-Principal-Preparation.aspx" TargetMode="External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newamerica.org/education-policy/reports/preparing-principals-pre-k-illinois/" TargetMode="External"/><Relationship Id="rId11" Type="http://schemas.openxmlformats.org/officeDocument/2006/relationships/image" Target="../media/image16.jpeg"/><Relationship Id="rId5" Type="http://schemas.openxmlformats.org/officeDocument/2006/relationships/hyperlink" Target="https://www.crcpress.com/Reforming-Principal-Preparation-at-the-State-Level-Perspectives-on-Policy/Hunt-Hood-Haller-Kincaid/p/book/9781138299221" TargetMode="External"/><Relationship Id="rId10" Type="http://schemas.openxmlformats.org/officeDocument/2006/relationships/hyperlink" Target="https://education.illinoisstate.edu/csep/b3/" TargetMode="External"/><Relationship Id="rId4" Type="http://schemas.openxmlformats.org/officeDocument/2006/relationships/hyperlink" Target="https://education.illinoisstate.edu/downloads/csep/franknewmanrelease.pdf" TargetMode="External"/><Relationship Id="rId9" Type="http://schemas.openxmlformats.org/officeDocument/2006/relationships/hyperlink" Target="https://pk3teachleadgrow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42565C-E3CC-4EF0-8093-88FCC788A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8027347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9D936-A0BF-4088-A81B-8406A6AB5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620" y="1471351"/>
            <a:ext cx="7108911" cy="40166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Leadership Development to Enact Pre-K-3</a:t>
            </a:r>
            <a:r>
              <a:rPr lang="en-US" sz="5600" b="1" kern="1200" baseline="300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rd</a:t>
            </a:r>
            <a:r>
              <a:rPr lang="en-US" sz="5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Grade</a:t>
            </a:r>
            <a:b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Work</a:t>
            </a:r>
            <a:b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B1677-44FD-44E7-B7CB-BFFB79409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3178" y="586153"/>
            <a:ext cx="3000907" cy="57560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Presenters: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Bobbie Burnham and Mike Brown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Minnesota Department of Education</a:t>
            </a:r>
          </a:p>
          <a:p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Erika Hunt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Center for Study of Education Policy, Illinois State University </a:t>
            </a:r>
          </a:p>
          <a:p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Gracie Branch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National Association of Elementary School Principals</a:t>
            </a:r>
          </a:p>
          <a:p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Jean Allen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Alabama Department of Early Childhood Education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Kristie Kauerz</a:t>
            </a:r>
            <a:r>
              <a:rPr lang="en-US" sz="2000" dirty="0">
                <a:solidFill>
                  <a:schemeClr val="tx1"/>
                </a:solidFill>
              </a:rPr>
              <a:t>, National P-3 Center, University of Colorado Denver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72CB58-2301-4C4F-8002-6E5823532232}"/>
              </a:ext>
            </a:extLst>
          </p:cNvPr>
          <p:cNvSpPr/>
          <p:nvPr/>
        </p:nvSpPr>
        <p:spPr>
          <a:xfrm>
            <a:off x="879619" y="1101389"/>
            <a:ext cx="1051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Session 6</a:t>
            </a:r>
          </a:p>
        </p:txBody>
      </p:sp>
    </p:spTree>
    <p:extLst>
      <p:ext uri="{BB962C8B-B14F-4D97-AF65-F5344CB8AC3E}">
        <p14:creationId xmlns:p14="http://schemas.microsoft.com/office/powerpoint/2010/main" val="3305325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Key Partners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D5D47-1752-4D84-8BFB-C2F71A34C93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Leading for educational excellence and equity, every day for every one.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 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78BE2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 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education.mn.gov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8" y="1878383"/>
            <a:ext cx="6149614" cy="16704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398" y="1448686"/>
            <a:ext cx="3544068" cy="210018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61594" y="3796170"/>
          <a:ext cx="10492206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6103">
                  <a:extLst>
                    <a:ext uri="{9D8B030D-6E8A-4147-A177-3AD203B41FA5}">
                      <a16:colId xmlns:a16="http://schemas.microsoft.com/office/drawing/2014/main" val="2265538232"/>
                    </a:ext>
                  </a:extLst>
                </a:gridCol>
                <a:gridCol w="5246103">
                  <a:extLst>
                    <a:ext uri="{9D8B030D-6E8A-4147-A177-3AD203B41FA5}">
                      <a16:colId xmlns:a16="http://schemas.microsoft.com/office/drawing/2014/main" val="2573860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rgbClr val="003865"/>
                          </a:solidFill>
                        </a:rPr>
                        <a:t>Superintendents</a:t>
                      </a:r>
                    </a:p>
                  </a:txBody>
                  <a:tcP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rgbClr val="003865"/>
                          </a:solidFill>
                        </a:rPr>
                        <a:t>Legislators</a:t>
                      </a:r>
                    </a:p>
                  </a:txBody>
                  <a:tcP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245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3865"/>
                          </a:solidFill>
                        </a:rPr>
                        <a:t>School Boards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3865"/>
                          </a:solidFill>
                        </a:rPr>
                        <a:t>Policy and Decision Makers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602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3865"/>
                          </a:solidFill>
                        </a:rPr>
                        <a:t>Parent and Family</a:t>
                      </a:r>
                      <a:r>
                        <a:rPr lang="en-US" sz="2000" baseline="0" dirty="0">
                          <a:solidFill>
                            <a:srgbClr val="003865"/>
                          </a:solidFill>
                        </a:rPr>
                        <a:t> Educators</a:t>
                      </a:r>
                      <a:endParaRPr lang="en-US" sz="2000" dirty="0">
                        <a:solidFill>
                          <a:srgbClr val="003865"/>
                        </a:solidFill>
                      </a:endParaRPr>
                    </a:p>
                  </a:txBody>
                  <a:tcP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3865"/>
                          </a:solidFill>
                        </a:rPr>
                        <a:t>Professional Organizations</a:t>
                      </a:r>
                    </a:p>
                  </a:txBody>
                  <a:tcP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317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3865"/>
                          </a:solidFill>
                        </a:rPr>
                        <a:t>Higher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3865"/>
                          </a:solidFill>
                        </a:rPr>
                        <a:t>Head Start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159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3865"/>
                          </a:solidFill>
                        </a:rPr>
                        <a:t>Other Divisions within MDE: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3865"/>
                          </a:solidFill>
                        </a:rPr>
                        <a:t>Data Analytics,</a:t>
                      </a:r>
                      <a:r>
                        <a:rPr lang="en-US" sz="2000" baseline="0" dirty="0">
                          <a:solidFill>
                            <a:srgbClr val="003865"/>
                          </a:solidFill>
                        </a:rPr>
                        <a:t> Achievement and Integration </a:t>
                      </a:r>
                      <a:endParaRPr lang="en-US" sz="2000" dirty="0">
                        <a:solidFill>
                          <a:srgbClr val="003865"/>
                        </a:solidFill>
                      </a:endParaRPr>
                    </a:p>
                  </a:txBody>
                  <a:tcP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3865"/>
                        </a:solidFill>
                      </a:endParaRPr>
                    </a:p>
                  </a:txBody>
                  <a:tcP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870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420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>
            <a:extLst>
              <a:ext uri="{FF2B5EF4-FFF2-40B4-BE49-F238E27FC236}">
                <a16:creationId xmlns:a16="http://schemas.microsoft.com/office/drawing/2014/main" id="{2918BE86-C60A-4E47-8BB1-A1267F98D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5638801"/>
            <a:ext cx="30781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18C97FA-709C-4702-B7DC-35E54BE15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6238" y="1370013"/>
            <a:ext cx="8793162" cy="45529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1700" dirty="0">
                <a:solidFill>
                  <a:schemeClr val="tx1"/>
                </a:solidFill>
              </a:rPr>
              <a:t>RESOURCES</a:t>
            </a:r>
            <a:br>
              <a:rPr lang="en-US" sz="1700" dirty="0">
                <a:solidFill>
                  <a:schemeClr val="tx1"/>
                </a:solidFill>
              </a:rPr>
            </a:br>
            <a:endParaRPr lang="en-US" sz="6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CSEP, ISBE, and IBHE were recognized 2014 with the ECS </a:t>
            </a:r>
            <a:r>
              <a:rPr lang="en-US" sz="1600" dirty="0">
                <a:hlinkClick r:id="rId4"/>
              </a:rPr>
              <a:t>Frank Newman Award for State Innovation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 the Principal Preparation Reform work.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Hunt, Haller, Hood &amp; Kincaid (April 2019).</a:t>
            </a:r>
            <a:r>
              <a:rPr lang="en-US" sz="1600" dirty="0"/>
              <a:t>  </a:t>
            </a:r>
            <a:r>
              <a:rPr lang="en-US" sz="1600" dirty="0">
                <a:hlinkClick r:id="rId5"/>
              </a:rPr>
              <a:t>Reforming Principal Preparation at the State Level: Perspectives on Policy Reform from Illinois</a:t>
            </a:r>
            <a:r>
              <a:rPr lang="en-US" sz="1600" dirty="0">
                <a:solidFill>
                  <a:schemeClr val="tx1"/>
                </a:solidFill>
              </a:rPr>
              <a:t> documents the entire policy journey from legislative to implementation to continuous improvement.</a:t>
            </a:r>
          </a:p>
          <a:p>
            <a:pPr marL="285750" indent="-28575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hlinkClick r:id="rId6"/>
              </a:rPr>
              <a:t>Preparing Principals for Pre-K in Illinois: </a:t>
            </a:r>
            <a:r>
              <a:rPr lang="en-US" sz="1600" dirty="0">
                <a:solidFill>
                  <a:schemeClr val="tx1"/>
                </a:solidFill>
                <a:hlinkClick r:id="rId6"/>
              </a:rPr>
              <a:t>The Prairie State's Story of Reform and Implementation </a:t>
            </a:r>
            <a:r>
              <a:rPr lang="en-US" sz="1600" dirty="0">
                <a:solidFill>
                  <a:schemeClr val="tx1"/>
                </a:solidFill>
              </a:rPr>
              <a:t>(Lieberman, 2019) includes a history of Illinois’ Principal Preparation reform, a look at how implementation has fared nearly a decade later, and offers lessons and recommendations for states looking to ensure principals are equipped to lead pre-K and early grade classrooms.</a:t>
            </a:r>
          </a:p>
          <a:p>
            <a:pPr marL="285750" indent="-28575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This </a:t>
            </a:r>
            <a:r>
              <a:rPr lang="en-US" sz="1600" dirty="0">
                <a:hlinkClick r:id="rId7"/>
              </a:rPr>
              <a:t>video series</a:t>
            </a:r>
            <a:r>
              <a:rPr lang="en-US" sz="1600" dirty="0">
                <a:solidFill>
                  <a:schemeClr val="tx1"/>
                </a:solidFill>
              </a:rPr>
              <a:t>, funded by the Wallace Foundation, shows how Illinois successfully revamped requirements for preparation of principals.</a:t>
            </a:r>
          </a:p>
          <a:p>
            <a:pPr marL="285750" indent="-285750" algn="l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More information about Illinois’ Principal Preparation Reform work can be found at: </a:t>
            </a:r>
            <a:r>
              <a:rPr lang="en-US" sz="1600" dirty="0">
                <a:hlinkClick r:id="rId8"/>
              </a:rPr>
              <a:t>https://education.illinoisstate.edu/csep/publications/principal.php</a:t>
            </a:r>
            <a:endParaRPr lang="en-US" sz="1600" dirty="0"/>
          </a:p>
          <a:p>
            <a:pPr marL="285750" indent="-285750" algn="l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Leaders who are interested in exploring how to be better informed PreK-3 leaders can check out: </a:t>
            </a:r>
          </a:p>
          <a:p>
            <a:pPr marL="742950" lvl="1" indent="-2857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PK3 Teach Lead Grow website: </a:t>
            </a:r>
            <a:r>
              <a:rPr lang="en-US" sz="1600" dirty="0"/>
              <a:t> </a:t>
            </a:r>
            <a:r>
              <a:rPr lang="en-US" sz="1600" u="sng" dirty="0">
                <a:hlinkClick r:id="rId9"/>
              </a:rPr>
              <a:t>https://pk3teachleadgrow.org/</a:t>
            </a:r>
            <a:r>
              <a:rPr lang="en-US" sz="1600" dirty="0"/>
              <a:t> </a:t>
            </a:r>
          </a:p>
          <a:p>
            <a:pPr marL="742950" lvl="1" indent="-2857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B-3 Continuity Project webpage: </a:t>
            </a:r>
            <a:r>
              <a:rPr lang="en-US" sz="1600" u="sng" dirty="0">
                <a:hlinkClick r:id="rId10"/>
              </a:rPr>
              <a:t>https://education.illinoisstate.edu/csep/b3/</a:t>
            </a:r>
            <a:endParaRPr lang="en-US" sz="1600" dirty="0"/>
          </a:p>
          <a:p>
            <a:pPr marL="285750" indent="-285750" algn="l" eaLnBrk="1" hangingPunct="1">
              <a:buFont typeface="Arial" panose="020B0604020202020204" pitchFamily="34" charset="0"/>
              <a:buChar char="•"/>
              <a:defRPr/>
            </a:pPr>
            <a:endParaRPr lang="en-US" sz="1500" dirty="0"/>
          </a:p>
          <a:p>
            <a:pPr marL="285750" indent="-285750" algn="l" eaLnBrk="1" hangingPunct="1">
              <a:buFont typeface="Arial" panose="020B0604020202020204" pitchFamily="34" charset="0"/>
              <a:buChar char="•"/>
              <a:defRPr/>
            </a:pPr>
            <a:endParaRPr lang="en-US" sz="1600" dirty="0"/>
          </a:p>
          <a:p>
            <a:pPr marL="285750" indent="-285750" algn="l" eaLnBrk="1" hangingPunct="1">
              <a:buFont typeface="Arial" panose="020B0604020202020204" pitchFamily="34" charset="0"/>
              <a:buChar char="•"/>
              <a:defRPr/>
            </a:pPr>
            <a:endParaRPr lang="en-US" sz="1600" dirty="0"/>
          </a:p>
          <a:p>
            <a:pPr algn="l" eaLnBrk="1" hangingPunct="1">
              <a:defRPr/>
            </a:pPr>
            <a:endParaRPr lang="en-US" sz="2600" u="sng" dirty="0">
              <a:latin typeface="Georgia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BBF82B-032F-40CE-A85A-9E4857A5847D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1509712" y="1"/>
            <a:ext cx="9172576" cy="1274763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15364" name="Picture 2" descr="Center for the Study of Education Policy">
            <a:extLst>
              <a:ext uri="{FF2B5EF4-FFF2-40B4-BE49-F238E27FC236}">
                <a16:creationId xmlns:a16="http://schemas.microsoft.com/office/drawing/2014/main" id="{A856F840-EE5B-824A-A5C7-F920F3C92D59}"/>
              </a:ext>
            </a:extLst>
          </p:cNvPr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"/>
            <a:ext cx="6096000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1">
            <a:extLst>
              <a:ext uri="{FF2B5EF4-FFF2-40B4-BE49-F238E27FC236}">
                <a16:creationId xmlns:a16="http://schemas.microsoft.com/office/drawing/2014/main" id="{82BD84E1-6652-9048-9DE3-B39094511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2188" y="6027739"/>
            <a:ext cx="52054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Erika Hunt</a:t>
            </a:r>
            <a:br>
              <a:rPr lang="en-US" altLang="en-US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309/310-3941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elhunt@ilstu.edu</a:t>
            </a:r>
            <a:r>
              <a:rPr lang="en-US" altLang="en-US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2193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151" y="407894"/>
            <a:ext cx="8994496" cy="1066800"/>
          </a:xfrm>
        </p:spPr>
        <p:txBody>
          <a:bodyPr/>
          <a:lstStyle/>
          <a:p>
            <a:pPr algn="ctr"/>
            <a:r>
              <a:rPr lang="en-US" dirty="0"/>
              <a:t>NAESP Pre-K–3 Leadership Academy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518208"/>
            <a:ext cx="7315753" cy="15000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77234" y="3010175"/>
            <a:ext cx="731575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2800" kern="0" dirty="0">
                <a:solidFill>
                  <a:srgbClr val="1F497D"/>
                </a:solidFill>
                <a:latin typeface="Arial"/>
                <a:cs typeface="Arial"/>
                <a:sym typeface="Arial"/>
              </a:rPr>
              <a:t>IN COLLABORATION WITH</a:t>
            </a:r>
            <a:br>
              <a:rPr lang="en-US" sz="2800" kern="0" dirty="0">
                <a:solidFill>
                  <a:srgbClr val="1F497D"/>
                </a:solidFill>
                <a:latin typeface="Arial"/>
                <a:cs typeface="Arial"/>
                <a:sym typeface="Arial"/>
              </a:rPr>
            </a:br>
            <a:endParaRPr lang="en-US" sz="2800" kern="0" dirty="0">
              <a:solidFill>
                <a:srgbClr val="1F497D"/>
              </a:solidFill>
              <a:latin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</a:pPr>
            <a:r>
              <a:rPr lang="en-US" sz="2800" kern="0" dirty="0">
                <a:solidFill>
                  <a:srgbClr val="1F497D"/>
                </a:solidFill>
                <a:latin typeface="Arial"/>
                <a:cs typeface="Arial"/>
                <a:sym typeface="Arial"/>
              </a:rPr>
              <a:t>Council of Leaders of Alabama Schools (CLAS)</a:t>
            </a:r>
          </a:p>
          <a:p>
            <a:pPr algn="ctr">
              <a:buClr>
                <a:srgbClr val="000000"/>
              </a:buClr>
            </a:pPr>
            <a:endParaRPr lang="en-US" sz="2800" kern="0" dirty="0">
              <a:solidFill>
                <a:srgbClr val="1F497D"/>
              </a:solidFill>
              <a:latin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</a:pPr>
            <a:endParaRPr lang="en-US" sz="2800" kern="0" dirty="0">
              <a:solidFill>
                <a:srgbClr val="1F497D"/>
              </a:solidFill>
              <a:latin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</a:pPr>
            <a:endParaRPr lang="en-US" sz="2800" kern="0" dirty="0">
              <a:solidFill>
                <a:srgbClr val="1F497D"/>
              </a:solidFill>
              <a:latin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</a:pPr>
            <a:endParaRPr lang="en-US" sz="2800" kern="0" dirty="0">
              <a:solidFill>
                <a:srgbClr val="1F497D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667" y="4779890"/>
            <a:ext cx="3606800" cy="199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8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831"/>
            <a:ext cx="9144000" cy="667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80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856130"/>
            <a:ext cx="8229600" cy="1066800"/>
          </a:xfrm>
        </p:spPr>
        <p:txBody>
          <a:bodyPr/>
          <a:lstStyle/>
          <a:p>
            <a:pPr algn="ctr"/>
            <a:r>
              <a:rPr lang="en-US" dirty="0"/>
              <a:t>NAESP Pre-K-3 Leadership Academy Structure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726" y="2108266"/>
            <a:ext cx="4660548" cy="4019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4678" y="1922931"/>
            <a:ext cx="21010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 Online Courses combined with Capstone Project that allows students to apply their learning within their own school setting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7922" y="3711984"/>
            <a:ext cx="21945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Guided Group Discussions in Learning Management System with Monthly Virtual Meetings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81298" y="2047524"/>
            <a:ext cx="22367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Plus 3 Face-to-Face Meetings for Collaboration and Networking with Larger Cohort at CLAS Offices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052" y="3469314"/>
            <a:ext cx="2046026" cy="265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16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0A3F4-5DD5-C144-A191-CE2FCE210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45721"/>
            <a:ext cx="9144000" cy="1750174"/>
          </a:xfrm>
        </p:spPr>
        <p:txBody>
          <a:bodyPr/>
          <a:lstStyle/>
          <a:p>
            <a:r>
              <a:rPr lang="en-US" dirty="0"/>
              <a:t>Institution of Higher Education Approach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C17DAA-78D9-8947-9E76-C266DAECCB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95895"/>
            <a:ext cx="9144000" cy="2660136"/>
          </a:xfrm>
        </p:spPr>
        <p:txBody>
          <a:bodyPr>
            <a:normAutofit fontScale="92500"/>
          </a:bodyPr>
          <a:lstStyle/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0" dirty="0"/>
              <a:t>Credit-bearing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0" dirty="0"/>
              <a:t>Can support state-sanctioned professional pathways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0" dirty="0"/>
              <a:t>Respected place to receive high-quality education and professional 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i="0" dirty="0"/>
          </a:p>
        </p:txBody>
      </p:sp>
    </p:spTree>
    <p:extLst>
      <p:ext uri="{BB962C8B-B14F-4D97-AF65-F5344CB8AC3E}">
        <p14:creationId xmlns:p14="http://schemas.microsoft.com/office/powerpoint/2010/main" val="2916615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F24F7A-9A98-7641-AD2D-D3BDD60ED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3135"/>
            <a:ext cx="12192000" cy="636064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EF48F24-74CB-1B4B-B499-B5DBB27BC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836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www.nationalp-3center.org</a:t>
            </a:r>
          </a:p>
        </p:txBody>
      </p:sp>
    </p:spTree>
    <p:extLst>
      <p:ext uri="{BB962C8B-B14F-4D97-AF65-F5344CB8AC3E}">
        <p14:creationId xmlns:p14="http://schemas.microsoft.com/office/powerpoint/2010/main" val="3946544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7" name="TextBox 39"/>
          <p:cNvSpPr txBox="1">
            <a:spLocks noChangeArrowheads="1"/>
          </p:cNvSpPr>
          <p:nvPr/>
        </p:nvSpPr>
        <p:spPr bwMode="auto">
          <a:xfrm>
            <a:off x="1524000" y="194762"/>
            <a:ext cx="9144000" cy="553998"/>
          </a:xfrm>
          <a:prstGeom prst="rect">
            <a:avLst/>
          </a:prstGeom>
          <a:solidFill>
            <a:srgbClr val="09203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FFFFFF"/>
                </a:solidFill>
                <a:latin typeface="Calibri" charset="0"/>
              </a:rPr>
              <a:t>Map of P-3 Leadership Programs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F26059F-F901-DF42-AD3C-4F1EDC7F9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760909"/>
            <a:ext cx="9144000" cy="58406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74E366-9599-6745-AD27-120FE35348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8000" y="6518977"/>
            <a:ext cx="25400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21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0A3F4-5DD5-C144-A191-CE2FCE210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45721"/>
            <a:ext cx="9144000" cy="1022341"/>
          </a:xfrm>
        </p:spPr>
        <p:txBody>
          <a:bodyPr/>
          <a:lstStyle/>
          <a:p>
            <a:r>
              <a:rPr lang="en-US" dirty="0"/>
              <a:t>P-3 Leadership Programs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C17DAA-78D9-8947-9E76-C266DAECCB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86295"/>
            <a:ext cx="9144000" cy="2660136"/>
          </a:xfrm>
        </p:spPr>
        <p:txBody>
          <a:bodyPr>
            <a:normAutofit lnSpcReduction="10000"/>
          </a:bodyPr>
          <a:lstStyle/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0" dirty="0"/>
              <a:t>State Education Agency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0" dirty="0"/>
              <a:t>Legislation re: Principal Preparation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0" dirty="0"/>
              <a:t>NAESP in collaboration with state agency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0" dirty="0"/>
              <a:t>Institution of Higher Education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i="0" dirty="0"/>
          </a:p>
        </p:txBody>
      </p:sp>
    </p:spTree>
    <p:extLst>
      <p:ext uri="{BB962C8B-B14F-4D97-AF65-F5344CB8AC3E}">
        <p14:creationId xmlns:p14="http://schemas.microsoft.com/office/powerpoint/2010/main" val="3045916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Leadership Development to Enact Pre-K-3</a:t>
            </a:r>
            <a:r>
              <a:rPr lang="en-US" baseline="30000" dirty="0"/>
              <a:t>rd</a:t>
            </a:r>
            <a:r>
              <a:rPr lang="en-US" dirty="0"/>
              <a:t> Grade Work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Bobbie Burnham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 Mike Brown</a:t>
            </a:r>
          </a:p>
          <a:p>
            <a:r>
              <a:rPr lang="en-US" dirty="0"/>
              <a:t>August 6, 2020</a:t>
            </a:r>
          </a:p>
        </p:txBody>
      </p:sp>
    </p:spTree>
    <p:extLst>
      <p:ext uri="{BB962C8B-B14F-4D97-AF65-F5344CB8AC3E}">
        <p14:creationId xmlns:p14="http://schemas.microsoft.com/office/powerpoint/2010/main" val="2447036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73486" y="1442435"/>
            <a:ext cx="11191741" cy="5009880"/>
          </a:xfrm>
          <a:prstGeom prst="rect">
            <a:avLst/>
          </a:prstGeom>
          <a:solidFill>
            <a:srgbClr val="003865"/>
          </a:solidFill>
          <a:ln w="19050">
            <a:solidFill>
              <a:srgbClr val="0038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Timeline of MDE’s P3 Professional Learning Engagement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3589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ED242C-24FB-43A0-BCB6-43756FC812F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0729913" y="6356350"/>
            <a:ext cx="146208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450" y="1622738"/>
            <a:ext cx="10888349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2011:  The "Better Schools for a Better Minnesota" PreK to Grade 3 Systems for Success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2178676"/>
            <a:ext cx="10591797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2011-12:  Making it Work: Implementing a Comprehensive PreK-3rd Grade Approach - Harvard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9175" y="2734614"/>
            <a:ext cx="10334622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2013-14:  PreK-3rd Grade Leadership Institute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7300" y="3290552"/>
            <a:ext cx="10096498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2015-16: P3 Principal Leadership Series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52968" y="3846490"/>
            <a:ext cx="970083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2016-17: P3 Principal Leadership Series, Building Rigorous and Robust PreK-3 Learning      	 Environments, and Building P3 Systems: From Alignment to Coherence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27538" y="4710204"/>
            <a:ext cx="9426260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2018: National P-3 Institute: Implementing Comprehensive P-3 Approaches - Colorado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66305" y="5914414"/>
            <a:ext cx="8887493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2019-20: P3 Regional Collaboratives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95848" y="5312309"/>
            <a:ext cx="915795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2018-19:  Regional P3 Leadership Workshops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1353798" y="1622738"/>
            <a:ext cx="0" cy="4691786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563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“Theory of Change” – MN P3 Implementation Model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D5D47-1752-4D84-8BFB-C2F71A34C93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Leading for educational excellence and equity, every day for every one.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 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78BE2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 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education.mn.gov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292" y="1869881"/>
            <a:ext cx="41776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Vision: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Ensuring every child receives a quality education, no matter their race or zip code.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Mission: 	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Minnesota Schools, Districts and Communities Implement Comprehensive, Inclusive P3 Systems.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75" y="1477139"/>
            <a:ext cx="6021825" cy="471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20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Theory of Change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D5D47-1752-4D84-8BFB-C2F71A34C93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Leading for educational excellence and equity, every day for every one.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 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78BE2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 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education.mn.gov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750" y="1460421"/>
            <a:ext cx="5556618" cy="466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64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Statewide Reach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495" y="1648645"/>
            <a:ext cx="3816272" cy="435133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D5D47-1752-4D84-8BFB-C2F71A34C93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Leading for educational excellence and equity, every day for every one.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 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78BE2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 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education.mn.gov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088" y="1430389"/>
            <a:ext cx="3806425" cy="492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58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Sustainability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31985"/>
            <a:ext cx="10636045" cy="4744978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Title II Funding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P3 built into division strategic plan.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MDE staff design and deliver integrated professional learning opportunities.</a:t>
            </a:r>
          </a:p>
          <a:p>
            <a:pPr marL="1028700" lvl="1" indent="-342900"/>
            <a:r>
              <a:rPr lang="en-US" dirty="0"/>
              <a:t>Building online professional learning modules.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P3 elements built into early childhood program legislation.</a:t>
            </a:r>
          </a:p>
          <a:p>
            <a:pPr marL="1028700" lvl="1" indent="-342900"/>
            <a:r>
              <a:rPr lang="en-US" dirty="0"/>
              <a:t>Coordinate appropriate kindergarten transition with families, community-based prekindergarten programs, and school district kindergarten programs.</a:t>
            </a:r>
          </a:p>
          <a:p>
            <a:pPr marL="1028700" lvl="1" indent="-342900"/>
            <a:r>
              <a:rPr lang="en-US" dirty="0"/>
              <a:t>Implement strategies that support the alignment of professional development, instruction, assessments, and prekindergarten through grade 3 curricula.</a:t>
            </a:r>
          </a:p>
          <a:p>
            <a:pPr marL="1028700" lvl="1" indent="-342900"/>
            <a:r>
              <a:rPr lang="en-US" dirty="0"/>
              <a:t>Family engagement strategies that include culturally and linguistically responsive activities in prekindergarten through third grade that are aligned with ECFE (Early Childhood Family Education is a parenting education program).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D5D47-1752-4D84-8BFB-C2F71A34C93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Leading for educational excellence and equity, every day for every one.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 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78BE2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 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education.mn.gov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66576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itle Slide with Reverse Logo no bullets Oct 2019" id="{A6218D07-F320-4AB4-BAA8-7185DAD57AAE}" vid="{5E3F49E3-ABBA-4886-97D7-17F711A57D3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Urban">
  <a:themeElements>
    <a:clrScheme name="Custom 9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69AA"/>
      </a:accent1>
      <a:accent2>
        <a:srgbClr val="C3203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73B3852-DAE4-2B42-8DD5-BCEBF2418D44}" vid="{396DAAB6-9C81-C349-95A7-26545E7BCA76}"/>
    </a:ext>
  </a:extLst>
</a:theme>
</file>

<file path=ppt/theme/theme7.xml><?xml version="1.0" encoding="utf-8"?>
<a:theme xmlns:a="http://schemas.openxmlformats.org/drawingml/2006/main" name="NP-3C_Bas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P-3C_Basic" id="{C5EC866B-EC33-FA40-B3E1-17DFD7EBE44E}" vid="{6B988021-36A8-9E46-9E65-6B2282E4ED25}"/>
    </a:ext>
  </a:extLst>
</a:theme>
</file>

<file path=ppt/theme/theme8.xml><?xml version="1.0" encoding="utf-8"?>
<a:theme xmlns:a="http://schemas.openxmlformats.org/drawingml/2006/main" name="1_Custom Design">
  <a:themeElements>
    <a:clrScheme name="1_Custom Design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FF6600"/>
      </a:accent2>
      <a:accent3>
        <a:srgbClr val="FFFFFF"/>
      </a:accent3>
      <a:accent4>
        <a:srgbClr val="000000"/>
      </a:accent4>
      <a:accent5>
        <a:srgbClr val="DAEDEF"/>
      </a:accent5>
      <a:accent6>
        <a:srgbClr val="E75C00"/>
      </a:accent6>
      <a:hlink>
        <a:srgbClr val="009999"/>
      </a:hlink>
      <a:folHlink>
        <a:srgbClr val="99CC00"/>
      </a:folHlink>
    </a:clrScheme>
    <a:fontScheme name="1_Custom Desig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4B056B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43046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E75C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BA2334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A81F2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6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008BB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7D9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A8CEA15B0D9C4ABAF6645888780B69" ma:contentTypeVersion="13" ma:contentTypeDescription="Create a new document." ma:contentTypeScope="" ma:versionID="70184ca8407921943b5e7c5b9c5d43a7">
  <xsd:schema xmlns:xsd="http://www.w3.org/2001/XMLSchema" xmlns:xs="http://www.w3.org/2001/XMLSchema" xmlns:p="http://schemas.microsoft.com/office/2006/metadata/properties" xmlns:ns2="3bc9279c-fece-4f8a-b9f6-4e12eb94a1e6" xmlns:ns3="c3e2ef47-c910-4913-a183-217dee2be5b7" targetNamespace="http://schemas.microsoft.com/office/2006/metadata/properties" ma:root="true" ma:fieldsID="610820b9fd6783fa4a12b9d4177c54a6" ns2:_="" ns3:_="">
    <xsd:import namespace="3bc9279c-fece-4f8a-b9f6-4e12eb94a1e6"/>
    <xsd:import namespace="c3e2ef47-c910-4913-a183-217dee2be5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c9279c-fece-4f8a-b9f6-4e12eb94a1e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e2ef47-c910-4913-a183-217dee2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CCAF718-CF8B-4323-89F0-2D28BCA5E062}"/>
</file>

<file path=customXml/itemProps2.xml><?xml version="1.0" encoding="utf-8"?>
<ds:datastoreItem xmlns:ds="http://schemas.openxmlformats.org/officeDocument/2006/customXml" ds:itemID="{2EEE59F2-2EFD-4ADF-B030-19E582683951}"/>
</file>

<file path=customXml/itemProps3.xml><?xml version="1.0" encoding="utf-8"?>
<ds:datastoreItem xmlns:ds="http://schemas.openxmlformats.org/officeDocument/2006/customXml" ds:itemID="{4BBFEE51-106B-4E58-8C07-7820080F1576}"/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833</Words>
  <Application>Microsoft Office PowerPoint</Application>
  <PresentationFormat>Widescreen</PresentationFormat>
  <Paragraphs>103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Georgia</vt:lpstr>
      <vt:lpstr>NeueHaasGroteskText Std</vt:lpstr>
      <vt:lpstr>Noto Sans Symbols</vt:lpstr>
      <vt:lpstr>Trebuchet MS</vt:lpstr>
      <vt:lpstr>Wingdings</vt:lpstr>
      <vt:lpstr>1_Office Theme</vt:lpstr>
      <vt:lpstr>MN.IT</vt:lpstr>
      <vt:lpstr>Office Theme</vt:lpstr>
      <vt:lpstr>Urban</vt:lpstr>
      <vt:lpstr>2_Office Theme</vt:lpstr>
      <vt:lpstr>3_Office Theme</vt:lpstr>
      <vt:lpstr>NP-3C_Basic</vt:lpstr>
      <vt:lpstr>1_Custom Design</vt:lpstr>
      <vt:lpstr>Leadership Development to Enact Pre-K-3rd Grade Work </vt:lpstr>
      <vt:lpstr>PowerPoint Presentation</vt:lpstr>
      <vt:lpstr>P-3 Leadership Programs</vt:lpstr>
      <vt:lpstr>Leadership Development to Enact Pre-K-3rd Grade Work</vt:lpstr>
      <vt:lpstr>Timeline of MDE’s P3 Professional Learning Engagement</vt:lpstr>
      <vt:lpstr>“Theory of Change” – MN P3 Implementation Model</vt:lpstr>
      <vt:lpstr>Theory of Change</vt:lpstr>
      <vt:lpstr>Statewide Reach</vt:lpstr>
      <vt:lpstr>Sustainability</vt:lpstr>
      <vt:lpstr>Key Partners</vt:lpstr>
      <vt:lpstr>PowerPoint Presentation</vt:lpstr>
      <vt:lpstr>NAESP Pre-K–3 Leadership Academy</vt:lpstr>
      <vt:lpstr>PowerPoint Presentation</vt:lpstr>
      <vt:lpstr>NAESP Pre-K-3 Leadership Academy Structure</vt:lpstr>
      <vt:lpstr>Institution of Higher Education Approach</vt:lpstr>
      <vt:lpstr>www.nationalp-3center.org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Development to Enact Pre-K-3rd Grade Work</dc:title>
  <dc:creator>Kauerz, Kristie</dc:creator>
  <cp:lastModifiedBy>Jim Lesko</cp:lastModifiedBy>
  <cp:revision>10</cp:revision>
  <dcterms:created xsi:type="dcterms:W3CDTF">2020-08-06T16:23:40Z</dcterms:created>
  <dcterms:modified xsi:type="dcterms:W3CDTF">2020-09-15T19:07:52Z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0x01010066A8CEA15B0D9C4ABAF6645888780B69</vt:lpwstr>
  </property>
</Properties>
</file>