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6"/>
  </p:notesMasterIdLst>
  <p:sldIdLst>
    <p:sldId id="264" r:id="rId6"/>
    <p:sldId id="263" r:id="rId7"/>
    <p:sldId id="274" r:id="rId8"/>
    <p:sldId id="269" r:id="rId9"/>
    <p:sldId id="268" r:id="rId10"/>
    <p:sldId id="278" r:id="rId11"/>
    <p:sldId id="276" r:id="rId12"/>
    <p:sldId id="277" r:id="rId13"/>
    <p:sldId id="270" r:id="rId14"/>
    <p:sldId id="273" r:id="rId15"/>
    <p:sldId id="2663" r:id="rId16"/>
    <p:sldId id="2655" r:id="rId17"/>
    <p:sldId id="2361" r:id="rId18"/>
    <p:sldId id="2662" r:id="rId19"/>
    <p:sldId id="2659" r:id="rId20"/>
    <p:sldId id="2343" r:id="rId21"/>
    <p:sldId id="280" r:id="rId22"/>
    <p:sldId id="2664" r:id="rId23"/>
    <p:sldId id="2665" r:id="rId24"/>
    <p:sldId id="26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76067" autoAdjust="0"/>
  </p:normalViewPr>
  <p:slideViewPr>
    <p:cSldViewPr snapToGrid="0">
      <p:cViewPr varScale="1">
        <p:scale>
          <a:sx n="31" d="100"/>
          <a:sy n="31" d="100"/>
        </p:scale>
        <p:origin x="12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FE5D2-61B4-484D-B021-7414A90E602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4361F-0986-446B-AEE1-7CE78F0A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9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3BCA1-8CEE-4F00-915F-58980590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25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34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768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2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599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765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D3412-4738-4D00-B25F-CA152F08E1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765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520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4361F-0986-446B-AEE1-7CE78F0AE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96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4361F-0986-446B-AEE1-7CE78F0AE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3BCA1-8CEE-4F00-915F-58980590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3BCA1-8CEE-4F00-915F-58980590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80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3BCA1-8CEE-4F00-915F-58980590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1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3BCA1-8CEE-4F00-915F-58980590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3BCA1-8CEE-4F00-915F-58980590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201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3BCA1-8CEE-4F00-915F-58980590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30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3BCA1-8CEE-4F00-915F-58980590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6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3BCA1-8CEE-4F00-915F-589805909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68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5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7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6B9C-840D-4807-A9AA-DFAC6E48E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1744C-B285-4CE4-B2BC-50FAD52DD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9D5DD-33DC-4D40-96DD-A87D58D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A0E21-577E-4857-B998-5C931AD9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120D4-640A-4130-AD9D-73D52FAD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0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CB0C-E2FD-41C7-B778-C3C70751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A496-02FA-4B72-8D4B-D01C9050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C55E-083E-419D-9C06-281591BA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6F6E-E917-4E80-B64A-53729BC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FD6CA-1E28-45CA-8662-24C8E3B7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9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730F-AB54-457E-AD66-0547E1E9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499C8-A266-42D5-A947-32FDFA06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A892-5E9A-4092-AF7E-9085399F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853DF-A649-4548-9442-BCE39BC7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CBA37-BC1F-4EF0-8C31-F233C6A5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9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731D-002F-44A4-97C5-947B44A7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6C-999D-47D7-9A7E-CBD70B364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B904E-2561-42BE-A088-19E65FD99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2F13F-9296-4AFE-BE08-D6018A9C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5DF4-F285-434C-B080-93DCFD51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90ACD-3CE0-43C3-BAB3-8BEEA67F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7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676A-7FD4-4CA7-B3FB-2ABE7D8E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039C-88E6-4785-B82D-AE1480C1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3989D-11D0-4ED8-8AD4-2B578E585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AE235-26C3-4585-9140-27B7BDA1D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5852F-5A68-48F7-912C-32CB45D17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DCFFE-DB07-4F0F-93F1-CFA0CCC9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BE693-D256-48C8-A1C9-85C73970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9B01E-0174-48E4-9703-524614F3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A6D0-1759-4EFA-8FCF-F08D4B2A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C955F-B8AA-4EE9-A764-213BDD47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12A7D-4622-406C-9728-A74E1C62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89F51-4FC4-40A9-9497-2413AACC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22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9EF62-82CA-4039-B25F-AA41EA85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F99CD-2F97-47F6-8065-F819BC38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2E872-5BED-46FA-8526-69A5F5B4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6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63AE-676D-4309-B0DB-AE729F8A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F7AB-80E2-4186-A31A-069C2C85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96E3A-4F0C-459F-9159-E0AFDC20E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2DEDD-E6C2-4B84-B14B-E0A25706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09AD9-E67F-4316-A381-7E70A318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C08E2-96DA-45BF-A7BE-AAE0036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4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43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7EE0-A120-41A6-A63E-3E40418D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6880C-61E6-4CCD-8F08-5E4EFE85C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E2816-E1AC-461F-A65A-A15132B0C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E9DB1-0D55-42B5-89B2-301C6862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39BBA-53EF-4B8F-B29F-07CC33D6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1F797-C8A6-4392-B8A0-4DBCE37B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8CB3-B61C-41D0-B04A-7E10BD12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37FDC-0E63-4348-8302-71072D6E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ADE43-019E-4BB5-BC24-AAC5E2CA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2040D-40C1-488A-8493-AA767641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821AF-6EBE-4684-9FE9-14519D37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3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52BD8-47C2-41B4-BFC4-BE27E7B69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CD7CA-BB59-4234-9F42-0CD6DD5C5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ED578-6CBC-4F5C-B655-952CC3A7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F4201-9C5D-4C62-B062-04528A59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77632-6FB3-401A-94A8-673C4DC1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19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98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98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02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74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39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0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04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86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69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7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27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45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6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91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35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5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22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94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on a couch using a computer&#10;&#10;Description automatically generated">
            <a:extLst>
              <a:ext uri="{FF2B5EF4-FFF2-40B4-BE49-F238E27FC236}">
                <a16:creationId xmlns:a16="http://schemas.microsoft.com/office/drawing/2014/main" id="{F840B7CE-04E8-49E5-A6ED-B1E447F81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7390" r="-168" b="7390"/>
          <a:stretch/>
        </p:blipFill>
        <p:spPr>
          <a:xfrm>
            <a:off x="0" y="0"/>
            <a:ext cx="1221256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334613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BD88ECA1-E290-44D2-BAB1-A2B29FE61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7798"/>
          <a:stretch/>
        </p:blipFill>
        <p:spPr>
          <a:xfrm>
            <a:off x="0" y="0"/>
            <a:ext cx="121879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35316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58CCE527-E533-4FAE-8EC0-BAA513D8A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7709"/>
          <a:stretch/>
        </p:blipFill>
        <p:spPr>
          <a:xfrm>
            <a:off x="0" y="-1"/>
            <a:ext cx="12211209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2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425286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4BAFF243-0CF6-4789-996C-5C6CFB89F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r="371" b="59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6625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753DE7D-D398-4380-95D7-F504A5C51A2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b="7766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8C36DF-0D73-4F00-8C1E-F78232D8EF6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39679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F03B75A-F275-4A4C-9682-358D858DF91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8C36DF-0D73-4F00-8C1E-F78232D8EF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786956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F03B75A-F275-4A4C-9682-358D858DF91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8C36DF-0D73-4F00-8C1E-F78232D8EF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515909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98A0F15-6303-4E85-81D7-B2F58C5A4D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7878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8C36DF-0D73-4F00-8C1E-F78232D8EF62}"/>
              </a:ext>
            </a:extLst>
          </p:cNvPr>
          <p:cNvSpPr/>
          <p:nvPr userDrawn="1"/>
        </p:nvSpPr>
        <p:spPr>
          <a:xfrm>
            <a:off x="361507" y="124460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040846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2154544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4013982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417493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534406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C78D7A-3A38-4B71-926D-5FF28A45156D}" type="datetime1">
              <a:rPr lang="en-US" smtClean="0"/>
              <a:t>9/15/2020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49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EFCCA4-2E3A-4117-A2F7-630EEE5F08F5}" type="datetime1">
              <a:rPr lang="en-US" smtClean="0"/>
              <a:t>9/15/2020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7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BB9195-42A6-43C8-92A9-150B61995DBB}" type="datetime1">
              <a:rPr lang="en-US" smtClean="0"/>
              <a:t>9/15/2020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9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882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8DDE40-FEE0-4F19-A645-017020698B8F}" type="datetime1">
              <a:rPr lang="en-US" smtClean="0"/>
              <a:t>9/15/2020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9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51751F-2270-49A4-BB3C-927B7CE032FE}" type="datetime1">
              <a:rPr lang="en-US" smtClean="0"/>
              <a:t>9/15/2020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76C0A-F963-4B67-A2BD-61EF0AEBD1FB}" type="datetime1">
              <a:rPr lang="en-US" smtClean="0"/>
              <a:t>9/15/2020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391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E6BCD4-2B8C-4B74-AE2A-565D3D055EAC}" type="datetime1">
              <a:rPr lang="en-US" smtClean="0"/>
              <a:t>9/15/2020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8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B69273-D29D-42D3-AF95-C5A411D629E8}" type="datetime1">
              <a:rPr lang="en-US" smtClean="0"/>
              <a:t>9/15/2020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40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797DC7FB-1FBC-4401-AE95-536DA5324C55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8821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C029CD90-E079-45CB-807F-48BAE35F3862}" type="datetime1">
              <a:rPr lang="en-US" smtClean="0"/>
              <a:t>9/15/2020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566158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04C091C6-D9B9-4DA8-A203-63D4652290B5}" type="datetime1">
              <a:rPr lang="en-US" smtClean="0"/>
              <a:t>9/15/2020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247733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139F256A-B918-4CB8-8922-60DEFBFF3DD6}" type="datetime1">
              <a:rPr lang="en-US" smtClean="0"/>
              <a:t>9/15/2020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114205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584668E7-1CF2-477C-96DB-3867A7831DCD}" type="datetime1">
              <a:rPr lang="en-US" smtClean="0"/>
              <a:t>9/15/2020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69594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9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10882555-260C-480C-889F-F50F9EB6625D}" type="datetime1">
              <a:rPr lang="en-US" smtClean="0"/>
              <a:t>9/15/2020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9/15/2020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057189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2388A5B8-CB3C-41FA-89A3-7A56A98C6C40}" type="datetime1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343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D4A7AB0D-6AA6-44D9-A0D7-1FC77528DE32}" type="datetime1">
              <a:rPr lang="en-US" smtClean="0"/>
              <a:t>9/15/2020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7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81A4A8F-1ECF-4B8A-A3AF-61EE807999AD}" type="datetime1">
              <a:rPr lang="en-US" smtClean="0"/>
              <a:t>9/15/2020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9/15/2020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833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6F25B994-6CFB-438F-830A-7EF26A4AE90D}" type="datetime1">
              <a:rPr lang="en-US" smtClean="0"/>
              <a:t>9/15/2020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249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0F116F12-4963-4D67-823E-F7CBE776B745}" type="datetime1">
              <a:rPr lang="en-US" smtClean="0"/>
              <a:t>9/15/2020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516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B30B5321-2207-4185-AA39-576FC24F71E8}" type="datetime1">
              <a:rPr lang="en-US" smtClean="0"/>
              <a:t>9/15/2020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57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B8F015AD-E598-452C-9343-2C9C54939249}" type="datetime1">
              <a:rPr lang="en-US" smtClean="0"/>
              <a:t>9/15/2020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1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8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AFA2-E06A-4591-8803-115E0A7928B1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BDD3C-67CB-401A-9780-6C7EDFA5C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7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FDC3A-A8AA-4F1D-AA21-9A2D61C8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DEC9B-70A8-408F-A12A-FDA4C5182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F5B1-0E3F-43B8-9001-3E9E24C9D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56BA-9CCF-43BC-AB0E-E38B2F4450C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637A6-8BF7-43C3-BFCD-5BBD8EC42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5BF25-FE10-408B-AFBE-AF0F685C1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1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E0F66-A36B-4751-8925-C3C18FD69D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29EEC-EBA9-4963-AC0B-7EE04DB749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5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31B4-8886-884C-97D5-3124897D6A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F062A78-5682-4338-8A74-A102432516DF}" type="datetime1">
              <a:rPr lang="en-US" smtClean="0"/>
              <a:t>9/15/2020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7335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hyperlink" Target="mailto:andrea.Brinnel@ct.gov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hyperlink" Target="mailto:andrea.Brinnel@ct.go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-/media/SDE/Special-Education/Covid/PartCtoPartB_COVID19EmergencyFlowChart_draft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g"/><Relationship Id="rId5" Type="http://schemas.openxmlformats.org/officeDocument/2006/relationships/image" Target="../media/image17.png"/><Relationship Id="rId4" Type="http://schemas.openxmlformats.org/officeDocument/2006/relationships/hyperlink" Target="https://portal.ct.gov/-/media/SDE/Digest/2019-20/OEC-CSDE-Joint-Memo-Transitioning-to-K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-/media/SDE/ESSA/TransitioningToKindergarten_WhyWhatHow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27248-76B8-46F5-9178-C3FDF5F5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Transitions and Learning Supports in a Pandemic Context</a:t>
            </a:r>
            <a:b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31D6-CD90-43F7-AE74-F0536CDD7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3178" y="561475"/>
            <a:ext cx="3000907" cy="5646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Panelists: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Andrea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Brinnel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 Part 619 Part B Manager, Connecticut State Department of Education</a:t>
            </a:r>
          </a:p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Jane Walsh,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Education Department, Denver Public Schools (CO)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Lauren </a:t>
            </a:r>
            <a:r>
              <a:rPr lang="en-US" sz="1800" b="1" dirty="0" err="1">
                <a:solidFill>
                  <a:schemeClr val="tx1"/>
                </a:solidFill>
              </a:rPr>
              <a:t>Zbyszinski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Inter-agency Deputy Director of Early Childhood, Texas Education Agency</a:t>
            </a: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Moderator:</a:t>
            </a:r>
          </a:p>
          <a:p>
            <a:r>
              <a: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Kristie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Kauerz,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Director, National P-3 Center, University of Colorado Denver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686D9-DBE0-49C4-8FC3-8CC733C66088}"/>
              </a:ext>
            </a:extLst>
          </p:cNvPr>
          <p:cNvSpPr/>
          <p:nvPr/>
        </p:nvSpPr>
        <p:spPr>
          <a:xfrm>
            <a:off x="879620" y="979903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32625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12" y="5818131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27275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0939" y="6374494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spc="50" dirty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86" y="592931"/>
            <a:ext cx="2242104" cy="3036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4971" y="3881388"/>
            <a:ext cx="4071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</a:rPr>
              <a:t>Andrea Brinnel, Ed.D.</a:t>
            </a:r>
          </a:p>
          <a:p>
            <a:pPr algn="ctr" defTabSz="457200">
              <a:spcBef>
                <a:spcPct val="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</a:rPr>
              <a:t>619 Part C Manager, Early Childhood Specialist</a:t>
            </a:r>
          </a:p>
          <a:p>
            <a:pPr algn="ctr" defTabSz="457200">
              <a:spcBef>
                <a:spcPct val="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</a:rPr>
              <a:t>CT State Department of Education</a:t>
            </a:r>
          </a:p>
          <a:p>
            <a:pPr algn="ctr" defTabSz="457200">
              <a:spcBef>
                <a:spcPct val="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  <a:hlinkClick r:id="rId5"/>
              </a:rPr>
              <a:t>andrea.Brinnel@ct.gov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  <a:p>
            <a:pPr algn="ctr" defTabSz="457200">
              <a:spcBef>
                <a:spcPct val="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</a:rPr>
              <a:t> 860-713-6941</a:t>
            </a:r>
          </a:p>
        </p:txBody>
      </p:sp>
    </p:spTree>
    <p:extLst>
      <p:ext uri="{BB962C8B-B14F-4D97-AF65-F5344CB8AC3E}">
        <p14:creationId xmlns:p14="http://schemas.microsoft.com/office/powerpoint/2010/main" val="56211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D864-00B0-D640-B29B-3969B433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Lauren </a:t>
            </a:r>
            <a:r>
              <a:rPr lang="en-US" dirty="0" err="1"/>
              <a:t>Zbyszinski</a:t>
            </a:r>
            <a:br>
              <a:rPr lang="en-US" dirty="0"/>
            </a:br>
            <a:r>
              <a:rPr lang="en-US" sz="4800" i="1" dirty="0"/>
              <a:t>Texas Education 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47E30-BDFB-E24E-9574-FB321C778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94CDA-9559-7445-8445-035DC641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Current Reality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ED65-859F-0D4C-A9F6-A8CC5111B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04580"/>
            <a:ext cx="10623762" cy="4942409"/>
          </a:xfrm>
        </p:spPr>
        <p:txBody>
          <a:bodyPr/>
          <a:lstStyle/>
          <a:p>
            <a:r>
              <a:rPr lang="en-US" sz="2300">
                <a:solidFill>
                  <a:schemeClr val="accent5"/>
                </a:solidFill>
              </a:rPr>
              <a:t>The pandemic and subsequent rapid evolution of school models has further illuminated inequities that have always existed. </a:t>
            </a:r>
          </a:p>
          <a:p>
            <a:endParaRPr lang="en-US" sz="2300">
              <a:solidFill>
                <a:schemeClr val="accent5"/>
              </a:solidFill>
            </a:endParaRPr>
          </a:p>
          <a:p>
            <a:r>
              <a:rPr lang="en-US" sz="2300">
                <a:solidFill>
                  <a:schemeClr val="accent5"/>
                </a:solidFill>
              </a:rPr>
              <a:t>Students of color, students experiencing poverty, and emerging bilingual students have had less access to rich, engaging instruction at grade-level.  This was exacerbated in the spring. </a:t>
            </a:r>
          </a:p>
          <a:p>
            <a:endParaRPr lang="en-US" sz="2300">
              <a:solidFill>
                <a:schemeClr val="accent5"/>
              </a:solidFill>
            </a:endParaRPr>
          </a:p>
          <a:p>
            <a:r>
              <a:rPr lang="en-US" sz="2300">
                <a:solidFill>
                  <a:schemeClr val="accent5"/>
                </a:solidFill>
              </a:rPr>
              <a:t>Teachers have had to perform a daunting task – recreating materials to serve the needs of students across fully in-person, hybrid, and full remote settings.  </a:t>
            </a:r>
          </a:p>
          <a:p>
            <a:endParaRPr lang="en-US" sz="2300">
              <a:solidFill>
                <a:schemeClr val="accent5"/>
              </a:solidFill>
            </a:endParaRPr>
          </a:p>
          <a:p>
            <a:r>
              <a:rPr lang="en-US" sz="2300">
                <a:solidFill>
                  <a:schemeClr val="accent5"/>
                </a:solidFill>
              </a:rPr>
              <a:t>Access to the technology required to engage virtually is varied and there’s an added challenge in providing appropriate remote instruction for young learners (Pre-K-2) and diverse learners. </a:t>
            </a:r>
          </a:p>
          <a:p>
            <a:endParaRPr lang="en-US">
              <a:solidFill>
                <a:schemeClr val="accent5"/>
              </a:solidFill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10C4D-1D5D-0E4E-A328-19729DA5B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45ECE3-25C7-46F1-A87F-7FE6FDF9BB7E}"/>
              </a:ext>
            </a:extLst>
          </p:cNvPr>
          <p:cNvSpPr/>
          <p:nvPr/>
        </p:nvSpPr>
        <p:spPr>
          <a:xfrm>
            <a:off x="9385347" y="6084244"/>
            <a:ext cx="2793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Instruction Partners</a:t>
            </a:r>
          </a:p>
        </p:txBody>
      </p:sp>
    </p:spTree>
    <p:extLst>
      <p:ext uri="{BB962C8B-B14F-4D97-AF65-F5344CB8AC3E}">
        <p14:creationId xmlns:p14="http://schemas.microsoft.com/office/powerpoint/2010/main" val="8678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581AED3-2A9B-4CAA-BC99-90B822A1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56" y="232815"/>
            <a:ext cx="11121657" cy="751350"/>
          </a:xfrm>
        </p:spPr>
        <p:txBody>
          <a:bodyPr>
            <a:normAutofit/>
          </a:bodyPr>
          <a:lstStyle/>
          <a:p>
            <a:r>
              <a:rPr lang="en-US"/>
              <a:t>High-Quality Instructional Materials for PK</a:t>
            </a:r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73192-7343-4834-9863-DB3CC5E57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65C628-BF48-4226-B736-48BC579BC2C7}"/>
              </a:ext>
            </a:extLst>
          </p:cNvPr>
          <p:cNvGrpSpPr/>
          <p:nvPr/>
        </p:nvGrpSpPr>
        <p:grpSpPr>
          <a:xfrm>
            <a:off x="3058992" y="1561733"/>
            <a:ext cx="6243784" cy="4087755"/>
            <a:chOff x="2974109" y="1219200"/>
            <a:chExt cx="6243784" cy="408775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BDD798-47C0-4AF7-8391-D75520C0E809}"/>
                </a:ext>
              </a:extLst>
            </p:cNvPr>
            <p:cNvSpPr/>
            <p:nvPr/>
          </p:nvSpPr>
          <p:spPr>
            <a:xfrm>
              <a:off x="4757589" y="2013790"/>
              <a:ext cx="1287220" cy="1287220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2346282"/>
                  </a:moveTo>
                  <a:cubicBezTo>
                    <a:pt x="0" y="1050466"/>
                    <a:pt x="1050466" y="0"/>
                    <a:pt x="2346282" y="0"/>
                  </a:cubicBezTo>
                  <a:lnTo>
                    <a:pt x="2346282" y="2346282"/>
                  </a:lnTo>
                  <a:lnTo>
                    <a:pt x="0" y="23462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7466" tIns="957466" rIns="270256" bIns="270256" numCol="1" spcCol="1270" anchor="ctr" anchorCtr="0">
              <a:noAutofit/>
            </a:bodyPr>
            <a:lstStyle/>
            <a:p>
              <a:pPr marL="0" marR="0" lvl="0" indent="0" algn="ctr" defTabSz="1689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AF36ED-D01A-4065-BFAF-C800A53BA2A1}"/>
                </a:ext>
              </a:extLst>
            </p:cNvPr>
            <p:cNvSpPr/>
            <p:nvPr/>
          </p:nvSpPr>
          <p:spPr>
            <a:xfrm>
              <a:off x="6147190" y="2013790"/>
              <a:ext cx="1287220" cy="1287220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0"/>
                  </a:moveTo>
                  <a:cubicBezTo>
                    <a:pt x="1295816" y="0"/>
                    <a:pt x="2346282" y="1050466"/>
                    <a:pt x="2346282" y="2346282"/>
                  </a:cubicBezTo>
                  <a:lnTo>
                    <a:pt x="0" y="2346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603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256" tIns="957466" rIns="957466" bIns="270256" numCol="1" spcCol="1270" anchor="ctr" anchorCtr="0">
              <a:noAutofit/>
            </a:bodyPr>
            <a:lstStyle/>
            <a:p>
              <a:pPr marL="0" marR="0" lvl="0" indent="0" algn="ctr" defTabSz="1689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4A88D9A-5193-4D62-B9F2-E5AC09ECE246}"/>
                </a:ext>
              </a:extLst>
            </p:cNvPr>
            <p:cNvSpPr/>
            <p:nvPr/>
          </p:nvSpPr>
          <p:spPr>
            <a:xfrm>
              <a:off x="6147190" y="3369954"/>
              <a:ext cx="1287220" cy="1287221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0"/>
                  </a:moveTo>
                  <a:cubicBezTo>
                    <a:pt x="2346282" y="1295816"/>
                    <a:pt x="1295816" y="2346282"/>
                    <a:pt x="0" y="2346282"/>
                  </a:cubicBezTo>
                  <a:lnTo>
                    <a:pt x="0" y="0"/>
                  </a:lnTo>
                  <a:lnTo>
                    <a:pt x="2346282" y="0"/>
                  </a:lnTo>
                  <a:close/>
                </a:path>
              </a:pathLst>
            </a:custGeom>
            <a:solidFill>
              <a:srgbClr val="F980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256" tIns="270257" rIns="957466" bIns="957466" numCol="1" spcCol="1270" anchor="ctr" anchorCtr="0">
              <a:noAutofit/>
            </a:bodyPr>
            <a:lstStyle/>
            <a:p>
              <a:pPr marL="0" marR="0" lvl="0" indent="0" algn="ctr" defTabSz="1689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345043-AA58-41AD-B6CF-EE6A3BC9DB4C}"/>
                </a:ext>
              </a:extLst>
            </p:cNvPr>
            <p:cNvSpPr/>
            <p:nvPr/>
          </p:nvSpPr>
          <p:spPr>
            <a:xfrm>
              <a:off x="4757589" y="3369955"/>
              <a:ext cx="1287220" cy="1287220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2346282"/>
                  </a:moveTo>
                  <a:cubicBezTo>
                    <a:pt x="1050466" y="2346282"/>
                    <a:pt x="0" y="1295816"/>
                    <a:pt x="0" y="0"/>
                  </a:cubicBezTo>
                  <a:lnTo>
                    <a:pt x="2346282" y="0"/>
                  </a:lnTo>
                  <a:lnTo>
                    <a:pt x="2346282" y="2346282"/>
                  </a:lnTo>
                  <a:close/>
                </a:path>
              </a:pathLst>
            </a:custGeom>
            <a:solidFill>
              <a:srgbClr val="00ACB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7466" tIns="270256" rIns="270256" bIns="957466" numCol="1" spcCol="1270" anchor="ctr" anchorCtr="0">
              <a:noAutofit/>
            </a:bodyPr>
            <a:lstStyle/>
            <a:p>
              <a:pPr marL="0" marR="0" lvl="0" indent="0" algn="ctr" defTabSz="1689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F17C57-AB95-4E50-9683-B526032B19E8}"/>
                </a:ext>
              </a:extLst>
            </p:cNvPr>
            <p:cNvSpPr/>
            <p:nvPr/>
          </p:nvSpPr>
          <p:spPr>
            <a:xfrm>
              <a:off x="2974109" y="1219200"/>
              <a:ext cx="2684037" cy="1748155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1636" tIns="228590" rIns="228590" bIns="662083" numCol="1" spcCol="1270" anchor="t" anchorCtr="0">
              <a:noAutofit/>
            </a:bodyPr>
            <a:lstStyle/>
            <a:p>
              <a:pPr marL="285750" marR="0" lvl="1" indent="-28575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57C6E8-EC32-4453-90A3-27710AD2F931}"/>
                </a:ext>
              </a:extLst>
            </p:cNvPr>
            <p:cNvSpPr txBox="1"/>
            <p:nvPr/>
          </p:nvSpPr>
          <p:spPr>
            <a:xfrm>
              <a:off x="3064455" y="1457752"/>
              <a:ext cx="24014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Developmentally appropriate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practice​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BF9705-598B-48C5-902F-70BF49385C87}"/>
                </a:ext>
              </a:extLst>
            </p:cNvPr>
            <p:cNvSpPr/>
            <p:nvPr/>
          </p:nvSpPr>
          <p:spPr>
            <a:xfrm>
              <a:off x="6533856" y="1240146"/>
              <a:ext cx="2684037" cy="1748155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ln>
              <a:solidFill>
                <a:srgbClr val="0D6CB9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1636" tIns="228590" rIns="228590" bIns="662083" numCol="1" spcCol="1270" anchor="t" anchorCtr="0">
              <a:noAutofit/>
            </a:bodyPr>
            <a:lstStyle/>
            <a:p>
              <a:pPr marL="285750" marR="0" lvl="1" indent="-28575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C1C08A-3C0E-4843-9003-ECFD15C4D1F7}"/>
                </a:ext>
              </a:extLst>
            </p:cNvPr>
            <p:cNvSpPr txBox="1"/>
            <p:nvPr/>
          </p:nvSpPr>
          <p:spPr>
            <a:xfrm>
              <a:off x="6712713" y="1459345"/>
              <a:ext cx="25051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Emphasis on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 and wellness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language and literacy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1603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development, and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play 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​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94EDEC-3864-4242-89E2-0B763A17FD66}"/>
                </a:ext>
              </a:extLst>
            </p:cNvPr>
            <p:cNvSpPr/>
            <p:nvPr/>
          </p:nvSpPr>
          <p:spPr>
            <a:xfrm>
              <a:off x="2974109" y="3556991"/>
              <a:ext cx="2684037" cy="1748155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ln>
              <a:solidFill>
                <a:srgbClr val="0D6CB9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1636" tIns="228590" rIns="228590" bIns="662083" numCol="1" spcCol="1270" anchor="t" anchorCtr="0">
              <a:noAutofit/>
            </a:bodyPr>
            <a:lstStyle/>
            <a:p>
              <a:pPr marL="285750" marR="0" lvl="1" indent="-28575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7F8E42-170E-47A6-878E-A4DE632DED64}"/>
                </a:ext>
              </a:extLst>
            </p:cNvPr>
            <p:cNvSpPr txBox="1"/>
            <p:nvPr/>
          </p:nvSpPr>
          <p:spPr>
            <a:xfrm>
              <a:off x="3063593" y="3797136"/>
              <a:ext cx="259533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Includes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supports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students with disabilities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English Learners 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ACB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​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​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699A7C-4A2F-4A12-BC5B-8335AD67B2A5}"/>
                </a:ext>
              </a:extLst>
            </p:cNvPr>
            <p:cNvSpPr/>
            <p:nvPr/>
          </p:nvSpPr>
          <p:spPr>
            <a:xfrm>
              <a:off x="6533856" y="3558800"/>
              <a:ext cx="2684037" cy="1748155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ln>
              <a:solidFill>
                <a:srgbClr val="0D6CB9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1636" tIns="228590" rIns="228590" bIns="662083" numCol="1" spcCol="1270" anchor="t" anchorCtr="0">
              <a:noAutofit/>
            </a:bodyPr>
            <a:lstStyle/>
            <a:p>
              <a:pPr marL="285750" marR="0" lvl="1" indent="-28575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3110FA-8F72-46F0-A3B6-1DC878C16437}"/>
                </a:ext>
              </a:extLst>
            </p:cNvPr>
            <p:cNvSpPr txBox="1"/>
            <p:nvPr/>
          </p:nvSpPr>
          <p:spPr>
            <a:xfrm>
              <a:off x="6712713" y="3777999"/>
              <a:ext cx="25051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Strong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progress monitoring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AB6EB12-BA70-4A32-9D50-273793B9CB69}"/>
              </a:ext>
            </a:extLst>
          </p:cNvPr>
          <p:cNvSpPr txBox="1"/>
          <p:nvPr/>
        </p:nvSpPr>
        <p:spPr>
          <a:xfrm>
            <a:off x="620056" y="886124"/>
            <a:ext cx="10057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content across all 10 domains of the Texas Prekindergarten Guidelines: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33706C9F-DA9D-4DE8-A14B-A9592D736143}"/>
              </a:ext>
            </a:extLst>
          </p:cNvPr>
          <p:cNvSpPr/>
          <p:nvPr/>
        </p:nvSpPr>
        <p:spPr>
          <a:xfrm>
            <a:off x="427406" y="2855452"/>
            <a:ext cx="2142542" cy="1439918"/>
          </a:xfrm>
          <a:prstGeom prst="flowChartProcess">
            <a:avLst/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Usability for both on-campus and remote settings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65065372-2B35-4D4B-952A-C0C49D152D2C}"/>
              </a:ext>
            </a:extLst>
          </p:cNvPr>
          <p:cNvSpPr/>
          <p:nvPr/>
        </p:nvSpPr>
        <p:spPr>
          <a:xfrm>
            <a:off x="9689442" y="2855452"/>
            <a:ext cx="2142542" cy="1439918"/>
          </a:xfrm>
          <a:prstGeom prst="flowChartProcess">
            <a:avLst/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Usability and additional supports for families</a:t>
            </a:r>
          </a:p>
        </p:txBody>
      </p:sp>
    </p:spTree>
    <p:extLst>
      <p:ext uri="{BB962C8B-B14F-4D97-AF65-F5344CB8AC3E}">
        <p14:creationId xmlns:p14="http://schemas.microsoft.com/office/powerpoint/2010/main" val="29759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E14E-67EE-4163-87DA-BB25D2C1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153230"/>
            <a:ext cx="9600544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Pathways – Adapt or Adopt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552C9-CA0A-4DA9-A0B3-A27CAC50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0EB473-3B1B-460A-8966-B7C1C9D27BF4}"/>
              </a:ext>
            </a:extLst>
          </p:cNvPr>
          <p:cNvSpPr/>
          <p:nvPr/>
        </p:nvSpPr>
        <p:spPr>
          <a:xfrm>
            <a:off x="2502569" y="1434460"/>
            <a:ext cx="7234989" cy="738193"/>
          </a:xfrm>
          <a:prstGeom prst="roundRect">
            <a:avLst/>
          </a:prstGeom>
          <a:noFill/>
          <a:ln>
            <a:solidFill>
              <a:srgbClr val="0D6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3E162-2D80-478E-8F4A-F0123782A810}"/>
              </a:ext>
            </a:extLst>
          </p:cNvPr>
          <p:cNvSpPr txBox="1"/>
          <p:nvPr/>
        </p:nvSpPr>
        <p:spPr>
          <a:xfrm>
            <a:off x="2759241" y="1501203"/>
            <a:ext cx="667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my materials align to the key features of high-quality instructional materials and the needs for remote learning? What are the gaps?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932688-23F0-4938-B5F1-62A72273FC1B}"/>
              </a:ext>
            </a:extLst>
          </p:cNvPr>
          <p:cNvGrpSpPr/>
          <p:nvPr/>
        </p:nvGrpSpPr>
        <p:grpSpPr>
          <a:xfrm>
            <a:off x="2502569" y="2304005"/>
            <a:ext cx="3510141" cy="1064133"/>
            <a:chOff x="2502569" y="2440485"/>
            <a:chExt cx="3510141" cy="106413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DC82AED-AEB3-4941-B757-6688A14DE8C8}"/>
                </a:ext>
              </a:extLst>
            </p:cNvPr>
            <p:cNvSpPr/>
            <p:nvPr/>
          </p:nvSpPr>
          <p:spPr>
            <a:xfrm>
              <a:off x="2502569" y="2440485"/>
              <a:ext cx="3510141" cy="1064133"/>
            </a:xfrm>
            <a:prstGeom prst="roundRect">
              <a:avLst/>
            </a:prstGeom>
            <a:noFill/>
            <a:ln>
              <a:solidFill>
                <a:srgbClr val="0D6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849D6B-4CA9-44C0-88D2-CDE4E55DAB94}"/>
                </a:ext>
              </a:extLst>
            </p:cNvPr>
            <p:cNvSpPr txBox="1"/>
            <p:nvPr/>
          </p:nvSpPr>
          <p:spPr>
            <a:xfrm>
              <a:off x="2720685" y="2563688"/>
              <a:ext cx="32920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Based on the gaps we identified,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would need to be adapted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create alignment?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82B85E-AA86-44B7-80E4-BAA2ED158C87}"/>
              </a:ext>
            </a:extLst>
          </p:cNvPr>
          <p:cNvGrpSpPr/>
          <p:nvPr/>
        </p:nvGrpSpPr>
        <p:grpSpPr>
          <a:xfrm>
            <a:off x="6227417" y="2304005"/>
            <a:ext cx="3510141" cy="1064133"/>
            <a:chOff x="6227417" y="2440485"/>
            <a:chExt cx="3510141" cy="106413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F2B9511-00D9-4467-87F2-B02EABEC1FFB}"/>
                </a:ext>
              </a:extLst>
            </p:cNvPr>
            <p:cNvSpPr/>
            <p:nvPr/>
          </p:nvSpPr>
          <p:spPr>
            <a:xfrm>
              <a:off x="6227417" y="2440485"/>
              <a:ext cx="3510141" cy="1064133"/>
            </a:xfrm>
            <a:prstGeom prst="roundRect">
              <a:avLst/>
            </a:prstGeom>
            <a:noFill/>
            <a:ln>
              <a:solidFill>
                <a:srgbClr val="0D6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CF35DE-14A5-40B0-B113-BB2281AB4CEA}"/>
                </a:ext>
              </a:extLst>
            </p:cNvPr>
            <p:cNvSpPr txBox="1"/>
            <p:nvPr/>
          </p:nvSpPr>
          <p:spPr>
            <a:xfrm>
              <a:off x="6445533" y="2649385"/>
              <a:ext cx="3292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Based on the gaps we identified,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1603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are my options to adopt?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1B1CB9-198C-4ED8-9A09-781542AD76C5}"/>
              </a:ext>
            </a:extLst>
          </p:cNvPr>
          <p:cNvGrpSpPr/>
          <p:nvPr/>
        </p:nvGrpSpPr>
        <p:grpSpPr>
          <a:xfrm>
            <a:off x="2502569" y="3494355"/>
            <a:ext cx="3510141" cy="1064133"/>
            <a:chOff x="2502569" y="3753667"/>
            <a:chExt cx="3510141" cy="106413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D1CBCD5-3947-4D36-B587-6CDED4728A7A}"/>
                </a:ext>
              </a:extLst>
            </p:cNvPr>
            <p:cNvSpPr/>
            <p:nvPr/>
          </p:nvSpPr>
          <p:spPr>
            <a:xfrm>
              <a:off x="2502569" y="3753667"/>
              <a:ext cx="3510141" cy="1064133"/>
            </a:xfrm>
            <a:prstGeom prst="roundRect">
              <a:avLst/>
            </a:prstGeom>
            <a:noFill/>
            <a:ln>
              <a:solidFill>
                <a:srgbClr val="0D6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CA125A-B7E0-476E-8371-5632520E374E}"/>
                </a:ext>
              </a:extLst>
            </p:cNvPr>
            <p:cNvSpPr txBox="1"/>
            <p:nvPr/>
          </p:nvSpPr>
          <p:spPr>
            <a:xfrm>
              <a:off x="2720684" y="3869660"/>
              <a:ext cx="32920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are the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capacity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allocation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D6CB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time needs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create alignment?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B7FB3B-0FF4-4151-9F1C-B7DDC2D34E3E}"/>
              </a:ext>
            </a:extLst>
          </p:cNvPr>
          <p:cNvGrpSpPr/>
          <p:nvPr/>
        </p:nvGrpSpPr>
        <p:grpSpPr>
          <a:xfrm>
            <a:off x="2478505" y="4634374"/>
            <a:ext cx="7234989" cy="745943"/>
            <a:chOff x="2478505" y="5084757"/>
            <a:chExt cx="7234989" cy="74594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084A512-B494-4DAE-B93F-765B4E92F6C7}"/>
                </a:ext>
              </a:extLst>
            </p:cNvPr>
            <p:cNvSpPr/>
            <p:nvPr/>
          </p:nvSpPr>
          <p:spPr>
            <a:xfrm>
              <a:off x="2478505" y="5084757"/>
              <a:ext cx="7234989" cy="745943"/>
            </a:xfrm>
            <a:prstGeom prst="roundRect">
              <a:avLst/>
            </a:prstGeom>
            <a:noFill/>
            <a:ln>
              <a:solidFill>
                <a:srgbClr val="0D6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216A52-5E9B-4AC0-B6B1-8B217493F8AA}"/>
                </a:ext>
              </a:extLst>
            </p:cNvPr>
            <p:cNvSpPr txBox="1"/>
            <p:nvPr/>
          </p:nvSpPr>
          <p:spPr>
            <a:xfrm>
              <a:off x="2759241" y="5162297"/>
              <a:ext cx="6673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pathway supports meeting what I want to be true for teaching, learning, and student support across all models?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C553F2-E7E1-4856-AD96-C255854931E0}"/>
              </a:ext>
            </a:extLst>
          </p:cNvPr>
          <p:cNvGrpSpPr/>
          <p:nvPr/>
        </p:nvGrpSpPr>
        <p:grpSpPr>
          <a:xfrm>
            <a:off x="3465095" y="904580"/>
            <a:ext cx="5261810" cy="400110"/>
            <a:chOff x="3465095" y="904580"/>
            <a:chExt cx="5261810" cy="40011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8B12AE4-998F-4250-8A36-C70B2154A67D}"/>
                </a:ext>
              </a:extLst>
            </p:cNvPr>
            <p:cNvSpPr/>
            <p:nvPr/>
          </p:nvSpPr>
          <p:spPr>
            <a:xfrm>
              <a:off x="3465095" y="910097"/>
              <a:ext cx="5261810" cy="3890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977D44-E123-4359-AFB0-2EB0AC15936A}"/>
                </a:ext>
              </a:extLst>
            </p:cNvPr>
            <p:cNvSpPr txBox="1"/>
            <p:nvPr/>
          </p:nvSpPr>
          <p:spPr>
            <a:xfrm>
              <a:off x="3893448" y="904580"/>
              <a:ext cx="44051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Considerations for adapting or adopting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7DD12E-26C7-41F5-834C-815395F24356}"/>
              </a:ext>
            </a:extLst>
          </p:cNvPr>
          <p:cNvGrpSpPr/>
          <p:nvPr/>
        </p:nvGrpSpPr>
        <p:grpSpPr>
          <a:xfrm>
            <a:off x="6227417" y="3505388"/>
            <a:ext cx="3510141" cy="1042338"/>
            <a:chOff x="6227417" y="3764700"/>
            <a:chExt cx="3510141" cy="104233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98229D4-D7AC-4416-9B43-2330095AB38C}"/>
                </a:ext>
              </a:extLst>
            </p:cNvPr>
            <p:cNvSpPr/>
            <p:nvPr/>
          </p:nvSpPr>
          <p:spPr>
            <a:xfrm>
              <a:off x="6227417" y="3764700"/>
              <a:ext cx="3510141" cy="1042338"/>
            </a:xfrm>
            <a:prstGeom prst="roundRect">
              <a:avLst/>
            </a:prstGeom>
            <a:noFill/>
            <a:ln>
              <a:solidFill>
                <a:srgbClr val="0D6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254FF6-83FB-4527-BD99-71C2F0ADC3D3}"/>
                </a:ext>
              </a:extLst>
            </p:cNvPr>
            <p:cNvSpPr txBox="1"/>
            <p:nvPr/>
          </p:nvSpPr>
          <p:spPr>
            <a:xfrm>
              <a:off x="6421469" y="3831375"/>
              <a:ext cx="32920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are the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1603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capacity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1603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allocation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1603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time needs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adopt?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3211EE3-DA35-4BE7-968D-ED1AC6173DDD}"/>
              </a:ext>
            </a:extLst>
          </p:cNvPr>
          <p:cNvSpPr/>
          <p:nvPr/>
        </p:nvSpPr>
        <p:spPr>
          <a:xfrm>
            <a:off x="2631601" y="2094954"/>
            <a:ext cx="255279" cy="290229"/>
          </a:xfrm>
          <a:custGeom>
            <a:avLst/>
            <a:gdLst>
              <a:gd name="connsiteX0" fmla="*/ 0 w 689947"/>
              <a:gd name="connsiteY0" fmla="*/ 379471 h 689947"/>
              <a:gd name="connsiteX1" fmla="*/ 155238 w 689947"/>
              <a:gd name="connsiteY1" fmla="*/ 379471 h 689947"/>
              <a:gd name="connsiteX2" fmla="*/ 155238 w 689947"/>
              <a:gd name="connsiteY2" fmla="*/ 0 h 689947"/>
              <a:gd name="connsiteX3" fmla="*/ 534709 w 689947"/>
              <a:gd name="connsiteY3" fmla="*/ 0 h 689947"/>
              <a:gd name="connsiteX4" fmla="*/ 534709 w 689947"/>
              <a:gd name="connsiteY4" fmla="*/ 379471 h 689947"/>
              <a:gd name="connsiteX5" fmla="*/ 689947 w 689947"/>
              <a:gd name="connsiteY5" fmla="*/ 379471 h 689947"/>
              <a:gd name="connsiteX6" fmla="*/ 344974 w 689947"/>
              <a:gd name="connsiteY6" fmla="*/ 689947 h 689947"/>
              <a:gd name="connsiteX7" fmla="*/ 0 w 689947"/>
              <a:gd name="connsiteY7" fmla="*/ 379471 h 68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47" h="689947">
                <a:moveTo>
                  <a:pt x="0" y="379471"/>
                </a:moveTo>
                <a:lnTo>
                  <a:pt x="155238" y="379471"/>
                </a:lnTo>
                <a:lnTo>
                  <a:pt x="155238" y="0"/>
                </a:lnTo>
                <a:lnTo>
                  <a:pt x="534709" y="0"/>
                </a:lnTo>
                <a:lnTo>
                  <a:pt x="534709" y="379471"/>
                </a:lnTo>
                <a:lnTo>
                  <a:pt x="689947" y="379471"/>
                </a:lnTo>
                <a:lnTo>
                  <a:pt x="344974" y="689947"/>
                </a:lnTo>
                <a:lnTo>
                  <a:pt x="0" y="379471"/>
                </a:lnTo>
                <a:close/>
              </a:path>
            </a:pathLst>
          </a:custGeom>
          <a:solidFill>
            <a:srgbClr val="0D6CB9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608" tIns="39370" rIns="194608" bIns="210132" numCol="1" spcCol="1270" anchor="ctr" anchorCtr="0">
            <a:noAutofit/>
          </a:bodyPr>
          <a:lstStyle/>
          <a:p>
            <a:pPr marL="0" marR="0" lvl="0" indent="0" algn="ctr" defTabSz="1377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D48782-17B0-4E9F-AF9F-13FEFCDC229E}"/>
              </a:ext>
            </a:extLst>
          </p:cNvPr>
          <p:cNvSpPr/>
          <p:nvPr/>
        </p:nvSpPr>
        <p:spPr>
          <a:xfrm>
            <a:off x="2631600" y="3284424"/>
            <a:ext cx="255279" cy="290229"/>
          </a:xfrm>
          <a:custGeom>
            <a:avLst/>
            <a:gdLst>
              <a:gd name="connsiteX0" fmla="*/ 0 w 689947"/>
              <a:gd name="connsiteY0" fmla="*/ 379471 h 689947"/>
              <a:gd name="connsiteX1" fmla="*/ 155238 w 689947"/>
              <a:gd name="connsiteY1" fmla="*/ 379471 h 689947"/>
              <a:gd name="connsiteX2" fmla="*/ 155238 w 689947"/>
              <a:gd name="connsiteY2" fmla="*/ 0 h 689947"/>
              <a:gd name="connsiteX3" fmla="*/ 534709 w 689947"/>
              <a:gd name="connsiteY3" fmla="*/ 0 h 689947"/>
              <a:gd name="connsiteX4" fmla="*/ 534709 w 689947"/>
              <a:gd name="connsiteY4" fmla="*/ 379471 h 689947"/>
              <a:gd name="connsiteX5" fmla="*/ 689947 w 689947"/>
              <a:gd name="connsiteY5" fmla="*/ 379471 h 689947"/>
              <a:gd name="connsiteX6" fmla="*/ 344974 w 689947"/>
              <a:gd name="connsiteY6" fmla="*/ 689947 h 689947"/>
              <a:gd name="connsiteX7" fmla="*/ 0 w 689947"/>
              <a:gd name="connsiteY7" fmla="*/ 379471 h 68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47" h="689947">
                <a:moveTo>
                  <a:pt x="0" y="379471"/>
                </a:moveTo>
                <a:lnTo>
                  <a:pt x="155238" y="379471"/>
                </a:lnTo>
                <a:lnTo>
                  <a:pt x="155238" y="0"/>
                </a:lnTo>
                <a:lnTo>
                  <a:pt x="534709" y="0"/>
                </a:lnTo>
                <a:lnTo>
                  <a:pt x="534709" y="379471"/>
                </a:lnTo>
                <a:lnTo>
                  <a:pt x="689947" y="379471"/>
                </a:lnTo>
                <a:lnTo>
                  <a:pt x="344974" y="689947"/>
                </a:lnTo>
                <a:lnTo>
                  <a:pt x="0" y="379471"/>
                </a:lnTo>
                <a:close/>
              </a:path>
            </a:pathLst>
          </a:custGeom>
          <a:solidFill>
            <a:srgbClr val="0D6CB9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608" tIns="39370" rIns="194608" bIns="210132" numCol="1" spcCol="1270" anchor="ctr" anchorCtr="0">
            <a:noAutofit/>
          </a:bodyPr>
          <a:lstStyle/>
          <a:p>
            <a:pPr marL="0" marR="0" lvl="0" indent="0" algn="ctr" defTabSz="1377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07C4184-78E3-4D98-ACB1-AB3EA31F56D4}"/>
              </a:ext>
            </a:extLst>
          </p:cNvPr>
          <p:cNvSpPr/>
          <p:nvPr/>
        </p:nvSpPr>
        <p:spPr>
          <a:xfrm>
            <a:off x="2631600" y="4443632"/>
            <a:ext cx="255279" cy="290229"/>
          </a:xfrm>
          <a:custGeom>
            <a:avLst/>
            <a:gdLst>
              <a:gd name="connsiteX0" fmla="*/ 0 w 689947"/>
              <a:gd name="connsiteY0" fmla="*/ 379471 h 689947"/>
              <a:gd name="connsiteX1" fmla="*/ 155238 w 689947"/>
              <a:gd name="connsiteY1" fmla="*/ 379471 h 689947"/>
              <a:gd name="connsiteX2" fmla="*/ 155238 w 689947"/>
              <a:gd name="connsiteY2" fmla="*/ 0 h 689947"/>
              <a:gd name="connsiteX3" fmla="*/ 534709 w 689947"/>
              <a:gd name="connsiteY3" fmla="*/ 0 h 689947"/>
              <a:gd name="connsiteX4" fmla="*/ 534709 w 689947"/>
              <a:gd name="connsiteY4" fmla="*/ 379471 h 689947"/>
              <a:gd name="connsiteX5" fmla="*/ 689947 w 689947"/>
              <a:gd name="connsiteY5" fmla="*/ 379471 h 689947"/>
              <a:gd name="connsiteX6" fmla="*/ 344974 w 689947"/>
              <a:gd name="connsiteY6" fmla="*/ 689947 h 689947"/>
              <a:gd name="connsiteX7" fmla="*/ 0 w 689947"/>
              <a:gd name="connsiteY7" fmla="*/ 379471 h 68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47" h="689947">
                <a:moveTo>
                  <a:pt x="0" y="379471"/>
                </a:moveTo>
                <a:lnTo>
                  <a:pt x="155238" y="379471"/>
                </a:lnTo>
                <a:lnTo>
                  <a:pt x="155238" y="0"/>
                </a:lnTo>
                <a:lnTo>
                  <a:pt x="534709" y="0"/>
                </a:lnTo>
                <a:lnTo>
                  <a:pt x="534709" y="379471"/>
                </a:lnTo>
                <a:lnTo>
                  <a:pt x="689947" y="379471"/>
                </a:lnTo>
                <a:lnTo>
                  <a:pt x="344974" y="689947"/>
                </a:lnTo>
                <a:lnTo>
                  <a:pt x="0" y="379471"/>
                </a:lnTo>
                <a:close/>
              </a:path>
            </a:pathLst>
          </a:custGeom>
          <a:solidFill>
            <a:srgbClr val="0D6CB9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608" tIns="39370" rIns="194608" bIns="210132" numCol="1" spcCol="1270" anchor="ctr" anchorCtr="0">
            <a:noAutofit/>
          </a:bodyPr>
          <a:lstStyle/>
          <a:p>
            <a:pPr marL="0" marR="0" lvl="0" indent="0" algn="ctr" defTabSz="1377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E968E12-3C03-4C1D-B3CB-9B9C963F6772}"/>
              </a:ext>
            </a:extLst>
          </p:cNvPr>
          <p:cNvSpPr/>
          <p:nvPr/>
        </p:nvSpPr>
        <p:spPr>
          <a:xfrm>
            <a:off x="9457518" y="2097923"/>
            <a:ext cx="255279" cy="290229"/>
          </a:xfrm>
          <a:custGeom>
            <a:avLst/>
            <a:gdLst>
              <a:gd name="connsiteX0" fmla="*/ 0 w 689947"/>
              <a:gd name="connsiteY0" fmla="*/ 379471 h 689947"/>
              <a:gd name="connsiteX1" fmla="*/ 155238 w 689947"/>
              <a:gd name="connsiteY1" fmla="*/ 379471 h 689947"/>
              <a:gd name="connsiteX2" fmla="*/ 155238 w 689947"/>
              <a:gd name="connsiteY2" fmla="*/ 0 h 689947"/>
              <a:gd name="connsiteX3" fmla="*/ 534709 w 689947"/>
              <a:gd name="connsiteY3" fmla="*/ 0 h 689947"/>
              <a:gd name="connsiteX4" fmla="*/ 534709 w 689947"/>
              <a:gd name="connsiteY4" fmla="*/ 379471 h 689947"/>
              <a:gd name="connsiteX5" fmla="*/ 689947 w 689947"/>
              <a:gd name="connsiteY5" fmla="*/ 379471 h 689947"/>
              <a:gd name="connsiteX6" fmla="*/ 344974 w 689947"/>
              <a:gd name="connsiteY6" fmla="*/ 689947 h 689947"/>
              <a:gd name="connsiteX7" fmla="*/ 0 w 689947"/>
              <a:gd name="connsiteY7" fmla="*/ 379471 h 68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47" h="689947">
                <a:moveTo>
                  <a:pt x="0" y="379471"/>
                </a:moveTo>
                <a:lnTo>
                  <a:pt x="155238" y="379471"/>
                </a:lnTo>
                <a:lnTo>
                  <a:pt x="155238" y="0"/>
                </a:lnTo>
                <a:lnTo>
                  <a:pt x="534709" y="0"/>
                </a:lnTo>
                <a:lnTo>
                  <a:pt x="534709" y="379471"/>
                </a:lnTo>
                <a:lnTo>
                  <a:pt x="689947" y="379471"/>
                </a:lnTo>
                <a:lnTo>
                  <a:pt x="344974" y="689947"/>
                </a:lnTo>
                <a:lnTo>
                  <a:pt x="0" y="379471"/>
                </a:lnTo>
                <a:close/>
              </a:path>
            </a:pathLst>
          </a:custGeom>
          <a:solidFill>
            <a:srgbClr val="F16038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608" tIns="39370" rIns="194608" bIns="210132" numCol="1" spcCol="1270" anchor="ctr" anchorCtr="0">
            <a:noAutofit/>
          </a:bodyPr>
          <a:lstStyle/>
          <a:p>
            <a:pPr marL="0" marR="0" lvl="0" indent="0" algn="ctr" defTabSz="1377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A7E4E3B-8034-40E0-9404-B3694DF90A0F}"/>
              </a:ext>
            </a:extLst>
          </p:cNvPr>
          <p:cNvSpPr/>
          <p:nvPr/>
        </p:nvSpPr>
        <p:spPr>
          <a:xfrm>
            <a:off x="9438322" y="3272883"/>
            <a:ext cx="255279" cy="290229"/>
          </a:xfrm>
          <a:custGeom>
            <a:avLst/>
            <a:gdLst>
              <a:gd name="connsiteX0" fmla="*/ 0 w 689947"/>
              <a:gd name="connsiteY0" fmla="*/ 379471 h 689947"/>
              <a:gd name="connsiteX1" fmla="*/ 155238 w 689947"/>
              <a:gd name="connsiteY1" fmla="*/ 379471 h 689947"/>
              <a:gd name="connsiteX2" fmla="*/ 155238 w 689947"/>
              <a:gd name="connsiteY2" fmla="*/ 0 h 689947"/>
              <a:gd name="connsiteX3" fmla="*/ 534709 w 689947"/>
              <a:gd name="connsiteY3" fmla="*/ 0 h 689947"/>
              <a:gd name="connsiteX4" fmla="*/ 534709 w 689947"/>
              <a:gd name="connsiteY4" fmla="*/ 379471 h 689947"/>
              <a:gd name="connsiteX5" fmla="*/ 689947 w 689947"/>
              <a:gd name="connsiteY5" fmla="*/ 379471 h 689947"/>
              <a:gd name="connsiteX6" fmla="*/ 344974 w 689947"/>
              <a:gd name="connsiteY6" fmla="*/ 689947 h 689947"/>
              <a:gd name="connsiteX7" fmla="*/ 0 w 689947"/>
              <a:gd name="connsiteY7" fmla="*/ 379471 h 68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47" h="689947">
                <a:moveTo>
                  <a:pt x="0" y="379471"/>
                </a:moveTo>
                <a:lnTo>
                  <a:pt x="155238" y="379471"/>
                </a:lnTo>
                <a:lnTo>
                  <a:pt x="155238" y="0"/>
                </a:lnTo>
                <a:lnTo>
                  <a:pt x="534709" y="0"/>
                </a:lnTo>
                <a:lnTo>
                  <a:pt x="534709" y="379471"/>
                </a:lnTo>
                <a:lnTo>
                  <a:pt x="689947" y="379471"/>
                </a:lnTo>
                <a:lnTo>
                  <a:pt x="344974" y="689947"/>
                </a:lnTo>
                <a:lnTo>
                  <a:pt x="0" y="379471"/>
                </a:lnTo>
                <a:close/>
              </a:path>
            </a:pathLst>
          </a:custGeom>
          <a:solidFill>
            <a:srgbClr val="F16038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608" tIns="39370" rIns="194608" bIns="210132" numCol="1" spcCol="1270" anchor="ctr" anchorCtr="0">
            <a:noAutofit/>
          </a:bodyPr>
          <a:lstStyle/>
          <a:p>
            <a:pPr marL="0" marR="0" lvl="0" indent="0" algn="ctr" defTabSz="1377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5DDADBC-FD23-4763-8170-0D0BEC534D79}"/>
              </a:ext>
            </a:extLst>
          </p:cNvPr>
          <p:cNvSpPr/>
          <p:nvPr/>
        </p:nvSpPr>
        <p:spPr>
          <a:xfrm>
            <a:off x="9457518" y="4436553"/>
            <a:ext cx="255279" cy="290229"/>
          </a:xfrm>
          <a:custGeom>
            <a:avLst/>
            <a:gdLst>
              <a:gd name="connsiteX0" fmla="*/ 0 w 689947"/>
              <a:gd name="connsiteY0" fmla="*/ 379471 h 689947"/>
              <a:gd name="connsiteX1" fmla="*/ 155238 w 689947"/>
              <a:gd name="connsiteY1" fmla="*/ 379471 h 689947"/>
              <a:gd name="connsiteX2" fmla="*/ 155238 w 689947"/>
              <a:gd name="connsiteY2" fmla="*/ 0 h 689947"/>
              <a:gd name="connsiteX3" fmla="*/ 534709 w 689947"/>
              <a:gd name="connsiteY3" fmla="*/ 0 h 689947"/>
              <a:gd name="connsiteX4" fmla="*/ 534709 w 689947"/>
              <a:gd name="connsiteY4" fmla="*/ 379471 h 689947"/>
              <a:gd name="connsiteX5" fmla="*/ 689947 w 689947"/>
              <a:gd name="connsiteY5" fmla="*/ 379471 h 689947"/>
              <a:gd name="connsiteX6" fmla="*/ 344974 w 689947"/>
              <a:gd name="connsiteY6" fmla="*/ 689947 h 689947"/>
              <a:gd name="connsiteX7" fmla="*/ 0 w 689947"/>
              <a:gd name="connsiteY7" fmla="*/ 379471 h 68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47" h="689947">
                <a:moveTo>
                  <a:pt x="0" y="379471"/>
                </a:moveTo>
                <a:lnTo>
                  <a:pt x="155238" y="379471"/>
                </a:lnTo>
                <a:lnTo>
                  <a:pt x="155238" y="0"/>
                </a:lnTo>
                <a:lnTo>
                  <a:pt x="534709" y="0"/>
                </a:lnTo>
                <a:lnTo>
                  <a:pt x="534709" y="379471"/>
                </a:lnTo>
                <a:lnTo>
                  <a:pt x="689947" y="379471"/>
                </a:lnTo>
                <a:lnTo>
                  <a:pt x="344974" y="689947"/>
                </a:lnTo>
                <a:lnTo>
                  <a:pt x="0" y="379471"/>
                </a:lnTo>
                <a:close/>
              </a:path>
            </a:pathLst>
          </a:custGeom>
          <a:solidFill>
            <a:srgbClr val="F16038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608" tIns="39370" rIns="194608" bIns="210132" numCol="1" spcCol="1270" anchor="ctr" anchorCtr="0">
            <a:noAutofit/>
          </a:bodyPr>
          <a:lstStyle/>
          <a:p>
            <a:pPr marL="0" marR="0" lvl="0" indent="0" algn="ctr" defTabSz="1377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879F4B-DA40-4C85-8A0E-7982F6A91436}"/>
              </a:ext>
            </a:extLst>
          </p:cNvPr>
          <p:cNvSpPr/>
          <p:nvPr/>
        </p:nvSpPr>
        <p:spPr>
          <a:xfrm>
            <a:off x="712381" y="5563897"/>
            <a:ext cx="434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Resource: TEA School System Reflection Tool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CA892D3-57EC-4AC3-9060-EF74AF4F7659}"/>
              </a:ext>
            </a:extLst>
          </p:cNvPr>
          <p:cNvSpPr/>
          <p:nvPr/>
        </p:nvSpPr>
        <p:spPr>
          <a:xfrm>
            <a:off x="9385347" y="6084244"/>
            <a:ext cx="2793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Instruction Partners</a:t>
            </a:r>
          </a:p>
        </p:txBody>
      </p:sp>
    </p:spTree>
    <p:extLst>
      <p:ext uri="{BB962C8B-B14F-4D97-AF65-F5344CB8AC3E}">
        <p14:creationId xmlns:p14="http://schemas.microsoft.com/office/powerpoint/2010/main" val="3136619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581AED3-2A9B-4CAA-BC99-90B822A1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High-Quality Instructional Materials (HQIM) and COVID-19</a:t>
            </a:r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73192-7343-4834-9863-DB3CC5E57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8482EF-600F-4C4B-8FBB-3857205F5B44}"/>
              </a:ext>
            </a:extLst>
          </p:cNvPr>
          <p:cNvGrpSpPr/>
          <p:nvPr/>
        </p:nvGrpSpPr>
        <p:grpSpPr>
          <a:xfrm>
            <a:off x="712380" y="1626631"/>
            <a:ext cx="4514850" cy="1536146"/>
            <a:chOff x="712380" y="1626631"/>
            <a:chExt cx="4514850" cy="153614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E97B8C-5977-49E6-9348-72BDAFA585AB}"/>
                </a:ext>
              </a:extLst>
            </p:cNvPr>
            <p:cNvSpPr/>
            <p:nvPr/>
          </p:nvSpPr>
          <p:spPr>
            <a:xfrm>
              <a:off x="712380" y="1626631"/>
              <a:ext cx="4514850" cy="1536146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1636" tIns="228590" rIns="228590" bIns="662083" numCol="1" spcCol="1270" anchor="t" anchorCtr="0">
              <a:noAutofit/>
            </a:bodyPr>
            <a:lstStyle/>
            <a:p>
              <a:pPr marL="285750" marR="0" lvl="1" indent="-28575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70FD47-E403-48C9-8D7B-4B8B4A30703D}"/>
                </a:ext>
              </a:extLst>
            </p:cNvPr>
            <p:cNvSpPr txBox="1"/>
            <p:nvPr/>
          </p:nvSpPr>
          <p:spPr>
            <a:xfrm>
              <a:off x="1219200" y="1961999"/>
              <a:ext cx="37643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Teachers developing their own curricula had a difficult time adapting to remote learning in the spring.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2E4100-D82E-4188-B5E5-9C92C06FF4AC}"/>
              </a:ext>
            </a:extLst>
          </p:cNvPr>
          <p:cNvGrpSpPr/>
          <p:nvPr/>
        </p:nvGrpSpPr>
        <p:grpSpPr>
          <a:xfrm>
            <a:off x="712380" y="3278616"/>
            <a:ext cx="4514850" cy="1268840"/>
            <a:chOff x="712380" y="3278616"/>
            <a:chExt cx="4514850" cy="126884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DFA6F7B-1E87-4D50-8EAC-46186BD0B29F}"/>
                </a:ext>
              </a:extLst>
            </p:cNvPr>
            <p:cNvSpPr/>
            <p:nvPr/>
          </p:nvSpPr>
          <p:spPr>
            <a:xfrm>
              <a:off x="712380" y="3278616"/>
              <a:ext cx="4514850" cy="1268840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1636" tIns="228590" rIns="228590" bIns="662083" numCol="1" spcCol="1270" anchor="t" anchorCtr="0">
              <a:noAutofit/>
            </a:bodyPr>
            <a:lstStyle/>
            <a:p>
              <a:pPr marL="285750" marR="0" lvl="1" indent="-28575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2962AA-F6FD-4BE2-909D-F4DDA86D8E30}"/>
                </a:ext>
              </a:extLst>
            </p:cNvPr>
            <p:cNvSpPr txBox="1"/>
            <p:nvPr/>
          </p:nvSpPr>
          <p:spPr>
            <a:xfrm>
              <a:off x="1219200" y="3472206"/>
              <a:ext cx="37643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Those supporting teachers must help teachers optimize their teaching for each and every student.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1FD3FD-B2AD-4A51-B9BE-C4DF0415EB63}"/>
              </a:ext>
            </a:extLst>
          </p:cNvPr>
          <p:cNvGrpSpPr/>
          <p:nvPr/>
        </p:nvGrpSpPr>
        <p:grpSpPr>
          <a:xfrm>
            <a:off x="712380" y="4706230"/>
            <a:ext cx="4514850" cy="1120204"/>
            <a:chOff x="6438900" y="5839199"/>
            <a:chExt cx="4514850" cy="112020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751D85-41AE-4776-8E3F-20583E7589E4}"/>
                </a:ext>
              </a:extLst>
            </p:cNvPr>
            <p:cNvSpPr/>
            <p:nvPr/>
          </p:nvSpPr>
          <p:spPr>
            <a:xfrm>
              <a:off x="6438900" y="5839199"/>
              <a:ext cx="4514850" cy="1120204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1636" tIns="228590" rIns="228590" bIns="662083" numCol="1" spcCol="1270" anchor="t" anchorCtr="0">
              <a:noAutofit/>
            </a:bodyPr>
            <a:lstStyle/>
            <a:p>
              <a:pPr marL="285750" marR="0" lvl="1" indent="-285750" algn="l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3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91482A-5C75-4095-A9AE-A2D1D410BE73}"/>
                </a:ext>
              </a:extLst>
            </p:cNvPr>
            <p:cNvSpPr txBox="1"/>
            <p:nvPr/>
          </p:nvSpPr>
          <p:spPr>
            <a:xfrm>
              <a:off x="6833190" y="5938805"/>
              <a:ext cx="37643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Schools are relying on groups of adults for an unprecedented amount of student support, care, and guidance.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0A90BD-BAA8-4658-BC01-9B456FA6766A}"/>
              </a:ext>
            </a:extLst>
          </p:cNvPr>
          <p:cNvGrpSpPr/>
          <p:nvPr/>
        </p:nvGrpSpPr>
        <p:grpSpPr>
          <a:xfrm>
            <a:off x="5570564" y="1626631"/>
            <a:ext cx="5606026" cy="1536146"/>
            <a:chOff x="5570564" y="1626631"/>
            <a:chExt cx="5606026" cy="153614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3A1A459-B166-4485-B038-28994B0DEF0D}"/>
                </a:ext>
              </a:extLst>
            </p:cNvPr>
            <p:cNvGrpSpPr/>
            <p:nvPr/>
          </p:nvGrpSpPr>
          <p:grpSpPr>
            <a:xfrm>
              <a:off x="6457950" y="1626631"/>
              <a:ext cx="4718640" cy="1536146"/>
              <a:chOff x="6457950" y="1626631"/>
              <a:chExt cx="4718640" cy="1536146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BE02E07-9AB7-4469-9072-D225970C09E3}"/>
                  </a:ext>
                </a:extLst>
              </p:cNvPr>
              <p:cNvSpPr/>
              <p:nvPr/>
            </p:nvSpPr>
            <p:spPr>
              <a:xfrm>
                <a:off x="6457950" y="1626631"/>
                <a:ext cx="4514850" cy="1536146"/>
              </a:xfrm>
              <a:custGeom>
                <a:avLst/>
                <a:gdLst>
                  <a:gd name="connsiteX0" fmla="*/ 0 w 2676821"/>
                  <a:gd name="connsiteY0" fmla="*/ 173397 h 1733973"/>
                  <a:gd name="connsiteX1" fmla="*/ 173397 w 2676821"/>
                  <a:gd name="connsiteY1" fmla="*/ 0 h 1733973"/>
                  <a:gd name="connsiteX2" fmla="*/ 2503424 w 2676821"/>
                  <a:gd name="connsiteY2" fmla="*/ 0 h 1733973"/>
                  <a:gd name="connsiteX3" fmla="*/ 2676821 w 2676821"/>
                  <a:gd name="connsiteY3" fmla="*/ 173397 h 1733973"/>
                  <a:gd name="connsiteX4" fmla="*/ 2676821 w 2676821"/>
                  <a:gd name="connsiteY4" fmla="*/ 1560576 h 1733973"/>
                  <a:gd name="connsiteX5" fmla="*/ 2503424 w 2676821"/>
                  <a:gd name="connsiteY5" fmla="*/ 1733973 h 1733973"/>
                  <a:gd name="connsiteX6" fmla="*/ 173397 w 2676821"/>
                  <a:gd name="connsiteY6" fmla="*/ 1733973 h 1733973"/>
                  <a:gd name="connsiteX7" fmla="*/ 0 w 2676821"/>
                  <a:gd name="connsiteY7" fmla="*/ 1560576 h 1733973"/>
                  <a:gd name="connsiteX8" fmla="*/ 0 w 2676821"/>
                  <a:gd name="connsiteY8" fmla="*/ 173397 h 173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6821" h="1733973">
                    <a:moveTo>
                      <a:pt x="0" y="173397"/>
                    </a:moveTo>
                    <a:cubicBezTo>
                      <a:pt x="0" y="77632"/>
                      <a:pt x="77632" y="0"/>
                      <a:pt x="173397" y="0"/>
                    </a:cubicBezTo>
                    <a:lnTo>
                      <a:pt x="2503424" y="0"/>
                    </a:lnTo>
                    <a:cubicBezTo>
                      <a:pt x="2599189" y="0"/>
                      <a:pt x="2676821" y="77632"/>
                      <a:pt x="2676821" y="173397"/>
                    </a:cubicBezTo>
                    <a:lnTo>
                      <a:pt x="2676821" y="1560576"/>
                    </a:lnTo>
                    <a:cubicBezTo>
                      <a:pt x="2676821" y="1656341"/>
                      <a:pt x="2599189" y="1733973"/>
                      <a:pt x="2503424" y="1733973"/>
                    </a:cubicBezTo>
                    <a:lnTo>
                      <a:pt x="173397" y="1733973"/>
                    </a:lnTo>
                    <a:cubicBezTo>
                      <a:pt x="77632" y="1733973"/>
                      <a:pt x="0" y="1656341"/>
                      <a:pt x="0" y="1560576"/>
                    </a:cubicBezTo>
                    <a:lnTo>
                      <a:pt x="0" y="17339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31636" tIns="228590" rIns="228590" bIns="662083" numCol="1" spcCol="1270" anchor="t" anchorCtr="0">
                <a:noAutofit/>
              </a:bodyPr>
              <a:lstStyle/>
              <a:p>
                <a:pPr marL="285750" marR="0" lvl="1" indent="-285750" algn="l" defTabSz="1733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95EC09-24A8-495C-922C-E922A3F0436D}"/>
                  </a:ext>
                </a:extLst>
              </p:cNvPr>
              <p:cNvSpPr txBox="1"/>
              <p:nvPr/>
            </p:nvSpPr>
            <p:spPr>
              <a:xfrm>
                <a:off x="6814140" y="1810981"/>
                <a:ext cx="43624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Alleviate the burden of designing lessons, adapting them to work both in person and remotely, and supporting cohorts of students with diverse needs. </a:t>
                </a: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05D0DE-CAB8-443F-B4BA-854DEC8E617C}"/>
                </a:ext>
              </a:extLst>
            </p:cNvPr>
            <p:cNvSpPr/>
            <p:nvPr/>
          </p:nvSpPr>
          <p:spPr>
            <a:xfrm rot="16200000">
              <a:off x="5613258" y="2151638"/>
              <a:ext cx="458664" cy="544051"/>
            </a:xfrm>
            <a:custGeom>
              <a:avLst/>
              <a:gdLst>
                <a:gd name="connsiteX0" fmla="*/ 0 w 689947"/>
                <a:gd name="connsiteY0" fmla="*/ 379471 h 689947"/>
                <a:gd name="connsiteX1" fmla="*/ 155238 w 689947"/>
                <a:gd name="connsiteY1" fmla="*/ 379471 h 689947"/>
                <a:gd name="connsiteX2" fmla="*/ 155238 w 689947"/>
                <a:gd name="connsiteY2" fmla="*/ 0 h 689947"/>
                <a:gd name="connsiteX3" fmla="*/ 534709 w 689947"/>
                <a:gd name="connsiteY3" fmla="*/ 0 h 689947"/>
                <a:gd name="connsiteX4" fmla="*/ 534709 w 689947"/>
                <a:gd name="connsiteY4" fmla="*/ 379471 h 689947"/>
                <a:gd name="connsiteX5" fmla="*/ 689947 w 689947"/>
                <a:gd name="connsiteY5" fmla="*/ 379471 h 689947"/>
                <a:gd name="connsiteX6" fmla="*/ 344974 w 689947"/>
                <a:gd name="connsiteY6" fmla="*/ 689947 h 689947"/>
                <a:gd name="connsiteX7" fmla="*/ 0 w 689947"/>
                <a:gd name="connsiteY7" fmla="*/ 379471 h 68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9947" h="689947">
                  <a:moveTo>
                    <a:pt x="0" y="379471"/>
                  </a:moveTo>
                  <a:lnTo>
                    <a:pt x="155238" y="379471"/>
                  </a:lnTo>
                  <a:lnTo>
                    <a:pt x="155238" y="0"/>
                  </a:lnTo>
                  <a:lnTo>
                    <a:pt x="534709" y="0"/>
                  </a:lnTo>
                  <a:lnTo>
                    <a:pt x="534709" y="379471"/>
                  </a:lnTo>
                  <a:lnTo>
                    <a:pt x="689947" y="379471"/>
                  </a:lnTo>
                  <a:lnTo>
                    <a:pt x="344974" y="689947"/>
                  </a:lnTo>
                  <a:lnTo>
                    <a:pt x="0" y="379471"/>
                  </a:lnTo>
                  <a:close/>
                </a:path>
              </a:pathLst>
            </a:custGeom>
            <a:solidFill>
              <a:srgbClr val="0D6CB9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608" tIns="39370" rIns="194608" bIns="210132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CD5D9EF-ECA8-4716-8E50-93722644118F}"/>
              </a:ext>
            </a:extLst>
          </p:cNvPr>
          <p:cNvGrpSpPr/>
          <p:nvPr/>
        </p:nvGrpSpPr>
        <p:grpSpPr>
          <a:xfrm>
            <a:off x="5583420" y="3278616"/>
            <a:ext cx="5389380" cy="1268840"/>
            <a:chOff x="5583420" y="3278616"/>
            <a:chExt cx="5389380" cy="12688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3B865D1-ACE2-4B06-BE14-FB0654299384}"/>
                </a:ext>
              </a:extLst>
            </p:cNvPr>
            <p:cNvGrpSpPr/>
            <p:nvPr/>
          </p:nvGrpSpPr>
          <p:grpSpPr>
            <a:xfrm>
              <a:off x="6457950" y="3278616"/>
              <a:ext cx="4514850" cy="1268840"/>
              <a:chOff x="6457950" y="3278616"/>
              <a:chExt cx="4514850" cy="126884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3040DD9-FFE8-4922-BC94-2ED946EC389B}"/>
                  </a:ext>
                </a:extLst>
              </p:cNvPr>
              <p:cNvSpPr/>
              <p:nvPr/>
            </p:nvSpPr>
            <p:spPr>
              <a:xfrm>
                <a:off x="6457950" y="3278616"/>
                <a:ext cx="4514850" cy="1268840"/>
              </a:xfrm>
              <a:custGeom>
                <a:avLst/>
                <a:gdLst>
                  <a:gd name="connsiteX0" fmla="*/ 0 w 2676821"/>
                  <a:gd name="connsiteY0" fmla="*/ 173397 h 1733973"/>
                  <a:gd name="connsiteX1" fmla="*/ 173397 w 2676821"/>
                  <a:gd name="connsiteY1" fmla="*/ 0 h 1733973"/>
                  <a:gd name="connsiteX2" fmla="*/ 2503424 w 2676821"/>
                  <a:gd name="connsiteY2" fmla="*/ 0 h 1733973"/>
                  <a:gd name="connsiteX3" fmla="*/ 2676821 w 2676821"/>
                  <a:gd name="connsiteY3" fmla="*/ 173397 h 1733973"/>
                  <a:gd name="connsiteX4" fmla="*/ 2676821 w 2676821"/>
                  <a:gd name="connsiteY4" fmla="*/ 1560576 h 1733973"/>
                  <a:gd name="connsiteX5" fmla="*/ 2503424 w 2676821"/>
                  <a:gd name="connsiteY5" fmla="*/ 1733973 h 1733973"/>
                  <a:gd name="connsiteX6" fmla="*/ 173397 w 2676821"/>
                  <a:gd name="connsiteY6" fmla="*/ 1733973 h 1733973"/>
                  <a:gd name="connsiteX7" fmla="*/ 0 w 2676821"/>
                  <a:gd name="connsiteY7" fmla="*/ 1560576 h 1733973"/>
                  <a:gd name="connsiteX8" fmla="*/ 0 w 2676821"/>
                  <a:gd name="connsiteY8" fmla="*/ 173397 h 173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6821" h="1733973">
                    <a:moveTo>
                      <a:pt x="0" y="173397"/>
                    </a:moveTo>
                    <a:cubicBezTo>
                      <a:pt x="0" y="77632"/>
                      <a:pt x="77632" y="0"/>
                      <a:pt x="173397" y="0"/>
                    </a:cubicBezTo>
                    <a:lnTo>
                      <a:pt x="2503424" y="0"/>
                    </a:lnTo>
                    <a:cubicBezTo>
                      <a:pt x="2599189" y="0"/>
                      <a:pt x="2676821" y="77632"/>
                      <a:pt x="2676821" y="173397"/>
                    </a:cubicBezTo>
                    <a:lnTo>
                      <a:pt x="2676821" y="1560576"/>
                    </a:lnTo>
                    <a:cubicBezTo>
                      <a:pt x="2676821" y="1656341"/>
                      <a:pt x="2599189" y="1733973"/>
                      <a:pt x="2503424" y="1733973"/>
                    </a:cubicBezTo>
                    <a:lnTo>
                      <a:pt x="173397" y="1733973"/>
                    </a:lnTo>
                    <a:cubicBezTo>
                      <a:pt x="77632" y="1733973"/>
                      <a:pt x="0" y="1656341"/>
                      <a:pt x="0" y="1560576"/>
                    </a:cubicBezTo>
                    <a:lnTo>
                      <a:pt x="0" y="17339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31636" tIns="228590" rIns="228590" bIns="662083" numCol="1" spcCol="1270" anchor="t" anchorCtr="0">
                <a:noAutofit/>
              </a:bodyPr>
              <a:lstStyle/>
              <a:p>
                <a:pPr marL="285750" marR="0" lvl="1" indent="-285750" algn="l" defTabSz="1733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55CF25-5475-4A7A-B8FD-65F9214967F2}"/>
                  </a:ext>
                </a:extLst>
              </p:cNvPr>
              <p:cNvSpPr txBox="1"/>
              <p:nvPr/>
            </p:nvSpPr>
            <p:spPr>
              <a:xfrm>
                <a:off x="6814140" y="3459492"/>
                <a:ext cx="39681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 it easier for principals and coaches to support all teachers, despite changing teaching and learning scenarios.</a:t>
                </a:r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61A48C-7728-4D42-A768-836FE2028657}"/>
                </a:ext>
              </a:extLst>
            </p:cNvPr>
            <p:cNvSpPr/>
            <p:nvPr/>
          </p:nvSpPr>
          <p:spPr>
            <a:xfrm rot="16200000">
              <a:off x="5626114" y="3641010"/>
              <a:ext cx="458664" cy="544051"/>
            </a:xfrm>
            <a:custGeom>
              <a:avLst/>
              <a:gdLst>
                <a:gd name="connsiteX0" fmla="*/ 0 w 689947"/>
                <a:gd name="connsiteY0" fmla="*/ 379471 h 689947"/>
                <a:gd name="connsiteX1" fmla="*/ 155238 w 689947"/>
                <a:gd name="connsiteY1" fmla="*/ 379471 h 689947"/>
                <a:gd name="connsiteX2" fmla="*/ 155238 w 689947"/>
                <a:gd name="connsiteY2" fmla="*/ 0 h 689947"/>
                <a:gd name="connsiteX3" fmla="*/ 534709 w 689947"/>
                <a:gd name="connsiteY3" fmla="*/ 0 h 689947"/>
                <a:gd name="connsiteX4" fmla="*/ 534709 w 689947"/>
                <a:gd name="connsiteY4" fmla="*/ 379471 h 689947"/>
                <a:gd name="connsiteX5" fmla="*/ 689947 w 689947"/>
                <a:gd name="connsiteY5" fmla="*/ 379471 h 689947"/>
                <a:gd name="connsiteX6" fmla="*/ 344974 w 689947"/>
                <a:gd name="connsiteY6" fmla="*/ 689947 h 689947"/>
                <a:gd name="connsiteX7" fmla="*/ 0 w 689947"/>
                <a:gd name="connsiteY7" fmla="*/ 379471 h 68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9947" h="689947">
                  <a:moveTo>
                    <a:pt x="0" y="379471"/>
                  </a:moveTo>
                  <a:lnTo>
                    <a:pt x="155238" y="379471"/>
                  </a:lnTo>
                  <a:lnTo>
                    <a:pt x="155238" y="0"/>
                  </a:lnTo>
                  <a:lnTo>
                    <a:pt x="534709" y="0"/>
                  </a:lnTo>
                  <a:lnTo>
                    <a:pt x="534709" y="379471"/>
                  </a:lnTo>
                  <a:lnTo>
                    <a:pt x="689947" y="379471"/>
                  </a:lnTo>
                  <a:lnTo>
                    <a:pt x="344974" y="689947"/>
                  </a:lnTo>
                  <a:lnTo>
                    <a:pt x="0" y="379471"/>
                  </a:lnTo>
                  <a:close/>
                </a:path>
              </a:pathLst>
            </a:custGeom>
            <a:solidFill>
              <a:srgbClr val="0D6CB9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608" tIns="39370" rIns="194608" bIns="210132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C4887E-D32B-48D7-B950-4B257FE51F29}"/>
              </a:ext>
            </a:extLst>
          </p:cNvPr>
          <p:cNvGrpSpPr/>
          <p:nvPr/>
        </p:nvGrpSpPr>
        <p:grpSpPr>
          <a:xfrm>
            <a:off x="5583420" y="4699565"/>
            <a:ext cx="5394162" cy="1120204"/>
            <a:chOff x="5583420" y="4699565"/>
            <a:chExt cx="5394162" cy="112020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37AA4C4-46B1-4B13-B987-1ECAF5B7D32E}"/>
                </a:ext>
              </a:extLst>
            </p:cNvPr>
            <p:cNvSpPr/>
            <p:nvPr/>
          </p:nvSpPr>
          <p:spPr>
            <a:xfrm rot="16200000">
              <a:off x="5626114" y="4994306"/>
              <a:ext cx="458664" cy="544051"/>
            </a:xfrm>
            <a:custGeom>
              <a:avLst/>
              <a:gdLst>
                <a:gd name="connsiteX0" fmla="*/ 0 w 689947"/>
                <a:gd name="connsiteY0" fmla="*/ 379471 h 689947"/>
                <a:gd name="connsiteX1" fmla="*/ 155238 w 689947"/>
                <a:gd name="connsiteY1" fmla="*/ 379471 h 689947"/>
                <a:gd name="connsiteX2" fmla="*/ 155238 w 689947"/>
                <a:gd name="connsiteY2" fmla="*/ 0 h 689947"/>
                <a:gd name="connsiteX3" fmla="*/ 534709 w 689947"/>
                <a:gd name="connsiteY3" fmla="*/ 0 h 689947"/>
                <a:gd name="connsiteX4" fmla="*/ 534709 w 689947"/>
                <a:gd name="connsiteY4" fmla="*/ 379471 h 689947"/>
                <a:gd name="connsiteX5" fmla="*/ 689947 w 689947"/>
                <a:gd name="connsiteY5" fmla="*/ 379471 h 689947"/>
                <a:gd name="connsiteX6" fmla="*/ 344974 w 689947"/>
                <a:gd name="connsiteY6" fmla="*/ 689947 h 689947"/>
                <a:gd name="connsiteX7" fmla="*/ 0 w 689947"/>
                <a:gd name="connsiteY7" fmla="*/ 379471 h 68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9947" h="689947">
                  <a:moveTo>
                    <a:pt x="0" y="379471"/>
                  </a:moveTo>
                  <a:lnTo>
                    <a:pt x="155238" y="379471"/>
                  </a:lnTo>
                  <a:lnTo>
                    <a:pt x="155238" y="0"/>
                  </a:lnTo>
                  <a:lnTo>
                    <a:pt x="534709" y="0"/>
                  </a:lnTo>
                  <a:lnTo>
                    <a:pt x="534709" y="379471"/>
                  </a:lnTo>
                  <a:lnTo>
                    <a:pt x="689947" y="379471"/>
                  </a:lnTo>
                  <a:lnTo>
                    <a:pt x="344974" y="689947"/>
                  </a:lnTo>
                  <a:lnTo>
                    <a:pt x="0" y="379471"/>
                  </a:lnTo>
                  <a:close/>
                </a:path>
              </a:pathLst>
            </a:custGeom>
            <a:solidFill>
              <a:srgbClr val="0D6CB9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608" tIns="39370" rIns="194608" bIns="210132" numCol="1" spcCol="1270" anchor="ctr" anchorCtr="0">
              <a:noAutofit/>
            </a:bodyPr>
            <a:lstStyle/>
            <a:p>
              <a:pPr marL="0" marR="0" lvl="0" indent="0" algn="ctr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84FE90-3755-4BA4-8BC1-85D1212043C3}"/>
                </a:ext>
              </a:extLst>
            </p:cNvPr>
            <p:cNvGrpSpPr/>
            <p:nvPr/>
          </p:nvGrpSpPr>
          <p:grpSpPr>
            <a:xfrm>
              <a:off x="6462732" y="4699565"/>
              <a:ext cx="4514850" cy="1120204"/>
              <a:chOff x="6457950" y="4690046"/>
              <a:chExt cx="4514850" cy="1120204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ADCC913-A523-4FFB-A50B-ED8D549FC613}"/>
                  </a:ext>
                </a:extLst>
              </p:cNvPr>
              <p:cNvSpPr/>
              <p:nvPr/>
            </p:nvSpPr>
            <p:spPr>
              <a:xfrm>
                <a:off x="6457950" y="4690046"/>
                <a:ext cx="4514850" cy="1120204"/>
              </a:xfrm>
              <a:custGeom>
                <a:avLst/>
                <a:gdLst>
                  <a:gd name="connsiteX0" fmla="*/ 0 w 2676821"/>
                  <a:gd name="connsiteY0" fmla="*/ 173397 h 1733973"/>
                  <a:gd name="connsiteX1" fmla="*/ 173397 w 2676821"/>
                  <a:gd name="connsiteY1" fmla="*/ 0 h 1733973"/>
                  <a:gd name="connsiteX2" fmla="*/ 2503424 w 2676821"/>
                  <a:gd name="connsiteY2" fmla="*/ 0 h 1733973"/>
                  <a:gd name="connsiteX3" fmla="*/ 2676821 w 2676821"/>
                  <a:gd name="connsiteY3" fmla="*/ 173397 h 1733973"/>
                  <a:gd name="connsiteX4" fmla="*/ 2676821 w 2676821"/>
                  <a:gd name="connsiteY4" fmla="*/ 1560576 h 1733973"/>
                  <a:gd name="connsiteX5" fmla="*/ 2503424 w 2676821"/>
                  <a:gd name="connsiteY5" fmla="*/ 1733973 h 1733973"/>
                  <a:gd name="connsiteX6" fmla="*/ 173397 w 2676821"/>
                  <a:gd name="connsiteY6" fmla="*/ 1733973 h 1733973"/>
                  <a:gd name="connsiteX7" fmla="*/ 0 w 2676821"/>
                  <a:gd name="connsiteY7" fmla="*/ 1560576 h 1733973"/>
                  <a:gd name="connsiteX8" fmla="*/ 0 w 2676821"/>
                  <a:gd name="connsiteY8" fmla="*/ 173397 h 173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6821" h="1733973">
                    <a:moveTo>
                      <a:pt x="0" y="173397"/>
                    </a:moveTo>
                    <a:cubicBezTo>
                      <a:pt x="0" y="77632"/>
                      <a:pt x="77632" y="0"/>
                      <a:pt x="173397" y="0"/>
                    </a:cubicBezTo>
                    <a:lnTo>
                      <a:pt x="2503424" y="0"/>
                    </a:lnTo>
                    <a:cubicBezTo>
                      <a:pt x="2599189" y="0"/>
                      <a:pt x="2676821" y="77632"/>
                      <a:pt x="2676821" y="173397"/>
                    </a:cubicBezTo>
                    <a:lnTo>
                      <a:pt x="2676821" y="1560576"/>
                    </a:lnTo>
                    <a:cubicBezTo>
                      <a:pt x="2676821" y="1656341"/>
                      <a:pt x="2599189" y="1733973"/>
                      <a:pt x="2503424" y="1733973"/>
                    </a:cubicBezTo>
                    <a:lnTo>
                      <a:pt x="173397" y="1733973"/>
                    </a:lnTo>
                    <a:cubicBezTo>
                      <a:pt x="77632" y="1733973"/>
                      <a:pt x="0" y="1656341"/>
                      <a:pt x="0" y="1560576"/>
                    </a:cubicBezTo>
                    <a:lnTo>
                      <a:pt x="0" y="17339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31636" tIns="228590" rIns="228590" bIns="662083" numCol="1" spcCol="1270" anchor="t" anchorCtr="0">
                <a:noAutofit/>
              </a:bodyPr>
              <a:lstStyle/>
              <a:p>
                <a:pPr marL="285750" marR="0" lvl="1" indent="-285750" algn="l" defTabSz="1733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7DA6BA-21AA-482F-BE6C-848BB79F4875}"/>
                  </a:ext>
                </a:extLst>
              </p:cNvPr>
              <p:cNvSpPr txBox="1"/>
              <p:nvPr/>
            </p:nvSpPr>
            <p:spPr>
              <a:xfrm>
                <a:off x="6814140" y="4795790"/>
                <a:ext cx="37643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Provide consistency and predictability for those supporting adults, while teachers remain the core instructors. 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41FCAF-EA02-460C-BA4B-22CDACAC766D}"/>
              </a:ext>
            </a:extLst>
          </p:cNvPr>
          <p:cNvGrpSpPr/>
          <p:nvPr/>
        </p:nvGrpSpPr>
        <p:grpSpPr>
          <a:xfrm>
            <a:off x="1729996" y="1056371"/>
            <a:ext cx="2517718" cy="400110"/>
            <a:chOff x="1711373" y="1058837"/>
            <a:chExt cx="2517718" cy="4001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4267E5A-F7DA-41D0-B14E-9A4C8DB59523}"/>
                </a:ext>
              </a:extLst>
            </p:cNvPr>
            <p:cNvSpPr/>
            <p:nvPr/>
          </p:nvSpPr>
          <p:spPr>
            <a:xfrm>
              <a:off x="1711373" y="1064354"/>
              <a:ext cx="2517718" cy="3890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354C9F-7FE1-4BBC-8637-2F1A28D75B98}"/>
                </a:ext>
              </a:extLst>
            </p:cNvPr>
            <p:cNvSpPr txBox="1"/>
            <p:nvPr/>
          </p:nvSpPr>
          <p:spPr>
            <a:xfrm>
              <a:off x="1895446" y="1058837"/>
              <a:ext cx="2149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Challenge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0DA681-DD82-48BD-867B-30FDBD8DACFC}"/>
              </a:ext>
            </a:extLst>
          </p:cNvPr>
          <p:cNvGrpSpPr/>
          <p:nvPr/>
        </p:nvGrpSpPr>
        <p:grpSpPr>
          <a:xfrm>
            <a:off x="7456499" y="1061887"/>
            <a:ext cx="2517718" cy="400110"/>
            <a:chOff x="7435234" y="1061887"/>
            <a:chExt cx="2517718" cy="4001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BDC54A2-1D8A-4F5B-AF40-825618A2104F}"/>
                </a:ext>
              </a:extLst>
            </p:cNvPr>
            <p:cNvSpPr/>
            <p:nvPr/>
          </p:nvSpPr>
          <p:spPr>
            <a:xfrm>
              <a:off x="7435234" y="1067404"/>
              <a:ext cx="2517718" cy="3890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D7D11C-AC30-477C-AB6D-89EE9053B0A6}"/>
                </a:ext>
              </a:extLst>
            </p:cNvPr>
            <p:cNvSpPr txBox="1"/>
            <p:nvPr/>
          </p:nvSpPr>
          <p:spPr>
            <a:xfrm>
              <a:off x="7619307" y="1061887"/>
              <a:ext cx="2149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HQIM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E78558D-8B8A-4A3D-A838-CA58AEC370EB}"/>
              </a:ext>
            </a:extLst>
          </p:cNvPr>
          <p:cNvSpPr/>
          <p:nvPr/>
        </p:nvSpPr>
        <p:spPr>
          <a:xfrm>
            <a:off x="9385347" y="6084244"/>
            <a:ext cx="2793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Instruction Partners</a:t>
            </a:r>
          </a:p>
        </p:txBody>
      </p:sp>
    </p:spTree>
    <p:extLst>
      <p:ext uri="{BB962C8B-B14F-4D97-AF65-F5344CB8AC3E}">
        <p14:creationId xmlns:p14="http://schemas.microsoft.com/office/powerpoint/2010/main" val="8943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52" y="153230"/>
            <a:ext cx="11498385" cy="751350"/>
          </a:xfrm>
        </p:spPr>
        <p:txBody>
          <a:bodyPr>
            <a:noAutofit/>
          </a:bodyPr>
          <a:lstStyle/>
          <a:p>
            <a:r>
              <a:rPr lang="en-US" sz="2800"/>
              <a:t>THL 3.0 is a freely accessible, optional, aligned suite of resources that educators can use fully or in-part to support the new learning environment</a:t>
            </a:r>
          </a:p>
        </p:txBody>
      </p:sp>
      <p:pic>
        <p:nvPicPr>
          <p:cNvPr id="26" name="Graphic 25" descr="Cloud Computing">
            <a:extLst>
              <a:ext uri="{FF2B5EF4-FFF2-40B4-BE49-F238E27FC236}">
                <a16:creationId xmlns:a16="http://schemas.microsoft.com/office/drawing/2014/main" id="{749DE7B0-83CB-4AAB-887F-5281C0C9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6193" y="2807332"/>
            <a:ext cx="1113467" cy="11134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1B6303-A304-4649-B8FD-231D1E77F4B6}"/>
              </a:ext>
            </a:extLst>
          </p:cNvPr>
          <p:cNvSpPr txBox="1"/>
          <p:nvPr/>
        </p:nvSpPr>
        <p:spPr>
          <a:xfrm>
            <a:off x="4167565" y="2468016"/>
            <a:ext cx="3790725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</a:t>
            </a:r>
          </a:p>
        </p:txBody>
      </p:sp>
      <p:pic>
        <p:nvPicPr>
          <p:cNvPr id="28" name="Graphic 27" descr="Teacher">
            <a:extLst>
              <a:ext uri="{FF2B5EF4-FFF2-40B4-BE49-F238E27FC236}">
                <a16:creationId xmlns:a16="http://schemas.microsoft.com/office/drawing/2014/main" id="{0B38C644-AB16-488B-AA8F-441D2A53F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2500" y="2622666"/>
            <a:ext cx="1474995" cy="14749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396FDB-3111-4245-962F-49FE8376E90F}"/>
              </a:ext>
            </a:extLst>
          </p:cNvPr>
          <p:cNvSpPr txBox="1"/>
          <p:nvPr/>
        </p:nvSpPr>
        <p:spPr>
          <a:xfrm>
            <a:off x="8095760" y="2438000"/>
            <a:ext cx="3790725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DEVELOPMENT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18E48F-DD11-4A0E-8D2A-C78C83805BA4}"/>
              </a:ext>
            </a:extLst>
          </p:cNvPr>
          <p:cNvGrpSpPr/>
          <p:nvPr/>
        </p:nvGrpSpPr>
        <p:grpSpPr>
          <a:xfrm>
            <a:off x="2091268" y="1901102"/>
            <a:ext cx="3454392" cy="474164"/>
            <a:chOff x="2165304" y="1901102"/>
            <a:chExt cx="3930696" cy="474164"/>
          </a:xfrm>
        </p:grpSpPr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A932C538-C4A5-4F3F-8B5C-9CF772879F47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rot="5400000">
              <a:off x="4008540" y="57866"/>
              <a:ext cx="244224" cy="3930696"/>
            </a:xfrm>
            <a:prstGeom prst="bentConnector2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6812C9D-0918-48E3-83A5-3B55F37430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65304" y="2142077"/>
              <a:ext cx="1" cy="233189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5458D2-1AB7-4D02-8633-689047B825D4}"/>
              </a:ext>
            </a:extLst>
          </p:cNvPr>
          <p:cNvGrpSpPr/>
          <p:nvPr/>
        </p:nvGrpSpPr>
        <p:grpSpPr>
          <a:xfrm flipH="1">
            <a:off x="6384310" y="1843122"/>
            <a:ext cx="3775689" cy="535391"/>
            <a:chOff x="2227134" y="1846862"/>
            <a:chExt cx="3868866" cy="535391"/>
          </a:xfrm>
        </p:grpSpPr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0B8A352F-0B3E-48A1-A56D-A5CA1524505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10466" y="63530"/>
              <a:ext cx="302202" cy="3868866"/>
            </a:xfrm>
            <a:prstGeom prst="bentConnector2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8B874B-B1E1-4C66-B1FF-38A15721E9FA}"/>
                </a:ext>
              </a:extLst>
            </p:cNvPr>
            <p:cNvCxnSpPr/>
            <p:nvPr/>
          </p:nvCxnSpPr>
          <p:spPr>
            <a:xfrm flipH="1" flipV="1">
              <a:off x="2227134" y="2149064"/>
              <a:ext cx="1" cy="233189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81B0699-FEA9-48AB-9675-63423A5AAB95}"/>
              </a:ext>
            </a:extLst>
          </p:cNvPr>
          <p:cNvCxnSpPr/>
          <p:nvPr/>
        </p:nvCxnSpPr>
        <p:spPr>
          <a:xfrm>
            <a:off x="5979590" y="1808298"/>
            <a:ext cx="0" cy="57021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0E460E67-86D1-45D8-966C-BFE7A934162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206781"/>
          <a:ext cx="8128000" cy="694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298788635"/>
                    </a:ext>
                  </a:extLst>
                </a:gridCol>
              </a:tblGrid>
              <a:tr h="694321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Texas Home Learning 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75232"/>
                  </a:ext>
                </a:extLst>
              </a:tr>
            </a:tbl>
          </a:graphicData>
        </a:graphic>
      </p:graphicFrame>
      <p:pic>
        <p:nvPicPr>
          <p:cNvPr id="42" name="Graphic 41" descr="Open book">
            <a:extLst>
              <a:ext uri="{FF2B5EF4-FFF2-40B4-BE49-F238E27FC236}">
                <a16:creationId xmlns:a16="http://schemas.microsoft.com/office/drawing/2014/main" id="{59065860-1FCC-4A9B-B102-8A016CCC3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7791" y="2739888"/>
            <a:ext cx="1248354" cy="1248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C4DD37F-49F7-44C1-B6A5-A67E5755FB2E}"/>
              </a:ext>
            </a:extLst>
          </p:cNvPr>
          <p:cNvSpPr txBox="1"/>
          <p:nvPr/>
        </p:nvSpPr>
        <p:spPr>
          <a:xfrm>
            <a:off x="335652" y="2454926"/>
            <a:ext cx="37907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CURRICULUM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52027B-6F10-44A6-8D07-04F1142569AF}"/>
              </a:ext>
            </a:extLst>
          </p:cNvPr>
          <p:cNvSpPr/>
          <p:nvPr/>
        </p:nvSpPr>
        <p:spPr>
          <a:xfrm>
            <a:off x="512823" y="3946286"/>
            <a:ext cx="3258290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PreK-12 digitized, standards-aligned curricular content customized for Texas and the current learning environment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AAE50-3384-4CCE-874E-648AC17B3FE9}"/>
              </a:ext>
            </a:extLst>
          </p:cNvPr>
          <p:cNvSpPr/>
          <p:nvPr/>
        </p:nvSpPr>
        <p:spPr>
          <a:xfrm>
            <a:off x="4113447" y="3946286"/>
            <a:ext cx="3732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Suite of technology tools including a learning management system to support student engagement and instructional collaboration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F1C70-995F-4664-BB3C-0B041E1DB9C3}"/>
              </a:ext>
            </a:extLst>
          </p:cNvPr>
          <p:cNvSpPr/>
          <p:nvPr/>
        </p:nvSpPr>
        <p:spPr>
          <a:xfrm>
            <a:off x="7871145" y="3946286"/>
            <a:ext cx="4320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and technology focused professional development to support educators with implementation both in classroom and remote settings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BD990B6-4901-4078-B695-29FCE5E7BCC6}"/>
              </a:ext>
            </a:extLst>
          </p:cNvPr>
          <p:cNvSpPr/>
          <p:nvPr/>
        </p:nvSpPr>
        <p:spPr>
          <a:xfrm>
            <a:off x="560174" y="5238474"/>
            <a:ext cx="11326312" cy="66014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Districts may optionally adopt none, part, or all of any of the three components above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894D-BACC-4436-B01D-797740032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73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7B6B-DF06-704C-9FC6-8E7F9825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Jane Walsh</a:t>
            </a:r>
            <a:br>
              <a:rPr lang="en-US" dirty="0"/>
            </a:br>
            <a:r>
              <a:rPr lang="en-US" sz="4800" i="1" dirty="0"/>
              <a:t>Denver Public Schools (CO)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FD326-F318-554E-944B-885471ACF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Navigating Transitions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School District Leadership Perspective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Denver Public Schools - Program Background and Overview</a:t>
            </a:r>
          </a:p>
          <a:p>
            <a:endParaRPr lang="en-US" b="1" dirty="0"/>
          </a:p>
          <a:p>
            <a:pPr marL="342900" indent="-342900"/>
            <a:r>
              <a:rPr lang="en-US" dirty="0"/>
              <a:t>Serves over 5,000 3 and 4 year olds in district classrooms</a:t>
            </a:r>
          </a:p>
          <a:p>
            <a:endParaRPr lang="en-US" dirty="0"/>
          </a:p>
          <a:p>
            <a:pPr marL="342900" indent="-342900"/>
            <a:r>
              <a:rPr lang="en-US" dirty="0"/>
              <a:t>Supports over 1800 preschool aged children through our partnership with community child care providers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Supports Early Education Department staff (over 40) and</a:t>
            </a:r>
          </a:p>
          <a:p>
            <a:endParaRPr lang="en-US" dirty="0"/>
          </a:p>
          <a:p>
            <a:pPr marL="342900" indent="-342900"/>
            <a:r>
              <a:rPr lang="en-US" dirty="0"/>
              <a:t>800 teachers and paraprofessionals in district-run schools</a:t>
            </a:r>
          </a:p>
        </p:txBody>
      </p:sp>
    </p:spTree>
    <p:extLst>
      <p:ext uri="{BB962C8B-B14F-4D97-AF65-F5344CB8AC3E}">
        <p14:creationId xmlns:p14="http://schemas.microsoft.com/office/powerpoint/2010/main" val="1722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41324" cy="14760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9439"/>
            <a:ext cx="10515600" cy="4187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Our goals for the 2020-21 school year are founded in the following:</a:t>
            </a:r>
          </a:p>
          <a:p>
            <a:pPr marL="0" indent="0">
              <a:buNone/>
            </a:pPr>
            <a:endParaRPr lang="en-US" sz="1200" dirty="0"/>
          </a:p>
          <a:p>
            <a:pPr marL="342900" indent="-342900"/>
            <a:r>
              <a:rPr lang="en-US" dirty="0"/>
              <a:t>Supporting the adults in the early childhood space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dirty="0"/>
              <a:t>Creating a sustainable structure for psychologically safe communication, learning, discussion and collegial exchange of ideas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Fostering collaboration between community sites and district-run programming</a:t>
            </a:r>
          </a:p>
        </p:txBody>
      </p:sp>
      <p:pic>
        <p:nvPicPr>
          <p:cNvPr id="4" name="Picture 3" descr="C:\Users\jwalsh\AppData\Local\Microsoft\Windows\Temporary Internet Files\Content.Outlook\G3PMJT55\5.29.19JoyfulLearningFacebookCov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5241323" cy="147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32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9370" y="206738"/>
            <a:ext cx="8713260" cy="1897222"/>
          </a:xfrm>
          <a:prstGeom prst="rect">
            <a:avLst/>
          </a:prstGeom>
          <a:solidFill>
            <a:srgbClr val="002D73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0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39370" y="2103959"/>
            <a:ext cx="8713260" cy="0"/>
          </a:xfrm>
          <a:prstGeom prst="line">
            <a:avLst/>
          </a:prstGeom>
          <a:ln w="57150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39370" y="206738"/>
            <a:ext cx="8713260" cy="6458063"/>
          </a:xfrm>
          <a:prstGeom prst="rect">
            <a:avLst/>
          </a:prstGeom>
          <a:noFill/>
          <a:ln>
            <a:solidFill>
              <a:srgbClr val="002D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 cmpd="sng">
                <a:solidFill>
                  <a:srgbClr val="00009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0586" y="1575589"/>
            <a:ext cx="6338395" cy="3317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100" dirty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 </a:t>
            </a:r>
            <a:br>
              <a:rPr lang="en-US" sz="1800" dirty="0">
                <a:solidFill>
                  <a:srgbClr val="002D73"/>
                </a:solidFill>
                <a:latin typeface="Times New Roman"/>
                <a:cs typeface="Times New Roman"/>
              </a:rPr>
            </a:br>
            <a:endParaRPr lang="en-US" sz="1800" b="1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SDElogo_informal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85" y="445646"/>
            <a:ext cx="1351351" cy="102545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116859" y="2209801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/>
              <a:t>Transitions During COVID-19</a:t>
            </a:r>
            <a:endParaRPr lang="en-US" altLang="en-US" sz="28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362200" y="4748451"/>
            <a:ext cx="7467600" cy="2895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Andrea Brinnel, Ed.D.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619 Part C Manager, Early Childhood Specialist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CT State Department of Education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dirty="0">
                <a:hlinkClick r:id="rId4"/>
              </a:rPr>
              <a:t>andrea.Brinnel@ct.gov</a:t>
            </a:r>
            <a:endParaRPr lang="en-US" altLang="en-US" sz="2000" dirty="0"/>
          </a:p>
          <a:p>
            <a:pPr>
              <a:spcBef>
                <a:spcPct val="0"/>
              </a:spcBef>
              <a:defRPr/>
            </a:pP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860-713-6941</a:t>
            </a:r>
          </a:p>
          <a:p>
            <a:endParaRPr lang="en-US" altLang="en-US" sz="3600" dirty="0"/>
          </a:p>
          <a:p>
            <a:endParaRPr lang="en-US" altLang="en-US" sz="3600" dirty="0"/>
          </a:p>
          <a:p>
            <a:endParaRPr lang="en-US" altLang="en-US" sz="3600" dirty="0"/>
          </a:p>
          <a:p>
            <a:endParaRPr lang="en-US" altLang="en-US" sz="4000" dirty="0"/>
          </a:p>
          <a:p>
            <a:endParaRPr lang="en-US" altLang="en-US" sz="4000" dirty="0"/>
          </a:p>
          <a:p>
            <a:endParaRPr lang="en-US" dirty="0"/>
          </a:p>
        </p:txBody>
      </p:sp>
      <p:pic>
        <p:nvPicPr>
          <p:cNvPr id="12" name="Content Placeholder 6" descr="Personalíssimo | Lega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38" y="2929581"/>
            <a:ext cx="1620340" cy="1620340"/>
          </a:xfrm>
          <a:prstGeom prst="rect">
            <a:avLst/>
          </a:prstGeom>
        </p:spPr>
      </p:pic>
      <p:pic>
        <p:nvPicPr>
          <p:cNvPr id="13" name="Picture 12" descr="Transitions of Care: Top 10 things admitting providers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153" y="3420486"/>
            <a:ext cx="1635812" cy="1089182"/>
          </a:xfrm>
          <a:prstGeom prst="rect">
            <a:avLst/>
          </a:prstGeom>
        </p:spPr>
      </p:pic>
      <p:pic>
        <p:nvPicPr>
          <p:cNvPr id="14" name="Picture 13" descr="round table discussion - ALiE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0" y="3143594"/>
            <a:ext cx="1300089" cy="12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3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62" y="269420"/>
            <a:ext cx="6408781" cy="1411744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sz="3100" b="1" dirty="0">
                <a:latin typeface="+mn-lt"/>
              </a:rPr>
              <a:t>Pivot and Reset to Support Educators in the Creation of Quality Learning Opportunities for Young Children in a New Normal</a:t>
            </a:r>
            <a:br>
              <a:rPr lang="en-US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80" y="1681164"/>
            <a:ext cx="6528271" cy="50334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3426" y="1816443"/>
            <a:ext cx="6466488" cy="488270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8000" b="1" dirty="0"/>
              <a:t>Ways to support and engage educators:</a:t>
            </a:r>
          </a:p>
          <a:p>
            <a:pPr marL="0" indent="0">
              <a:buNone/>
            </a:pPr>
            <a:endParaRPr lang="en-US" sz="3700" dirty="0"/>
          </a:p>
          <a:p>
            <a:r>
              <a:rPr lang="en-US" sz="8000" dirty="0"/>
              <a:t>Relationships are more vital than ever, they are KEY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Open channels for timely two-way flow of information</a:t>
            </a:r>
          </a:p>
          <a:p>
            <a:endParaRPr lang="en-US" sz="8000" dirty="0"/>
          </a:p>
          <a:p>
            <a:r>
              <a:rPr lang="en-US" sz="8000" dirty="0"/>
              <a:t>Provide the structures needed for teachers to feel they have solid footing</a:t>
            </a:r>
          </a:p>
          <a:p>
            <a:endParaRPr lang="en-US" sz="8000" dirty="0"/>
          </a:p>
          <a:p>
            <a:r>
              <a:rPr lang="en-US" sz="8000"/>
              <a:t>Develop ways </a:t>
            </a:r>
            <a:r>
              <a:rPr lang="en-US" sz="8000" dirty="0"/>
              <a:t>to establish a new sense of “normalcy” in this unusual time</a:t>
            </a:r>
          </a:p>
          <a:p>
            <a:endParaRPr lang="en-US" b="1" dirty="0"/>
          </a:p>
        </p:txBody>
      </p:sp>
      <p:pic>
        <p:nvPicPr>
          <p:cNvPr id="9" name="Picture 7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72" y="0"/>
            <a:ext cx="3651628" cy="333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image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90" y="3331466"/>
            <a:ext cx="3612514" cy="352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20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Collaborations are Key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12" y="5818131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27275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0939" y="6374494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spc="50" dirty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4622" y="1676688"/>
            <a:ext cx="3430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CT State Department of Education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5505" y="2208709"/>
            <a:ext cx="26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CT  Association of Schools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354" y="5147309"/>
            <a:ext cx="564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The CT Regional Education Service Center (RESC) Alliance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8176" y="3526733"/>
            <a:ext cx="416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The Connecticut Office of Early Childhood </a:t>
            </a:r>
          </a:p>
        </p:txBody>
      </p:sp>
      <p:pic>
        <p:nvPicPr>
          <p:cNvPr id="13" name="Content Placeholder 6" descr="Personalíssimo | Legal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47" y="1296636"/>
            <a:ext cx="3917454" cy="39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5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52931"/>
            <a:ext cx="9056914" cy="32099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Executive Order </a:t>
            </a:r>
          </a:p>
          <a:p>
            <a:pPr marL="0" indent="0" algn="ctr">
              <a:buNone/>
            </a:pPr>
            <a:r>
              <a:rPr lang="en-US" sz="2400" dirty="0">
                <a:latin typeface="Arial"/>
                <a:cs typeface="Arial"/>
              </a:rPr>
              <a:t>Part C to Part B Transitions and FAPE at Three </a:t>
            </a:r>
          </a:p>
          <a:p>
            <a:pPr marL="0" indent="0" algn="ctr">
              <a:buNone/>
            </a:pPr>
            <a:r>
              <a:rPr lang="en-US" sz="2400" dirty="0">
                <a:latin typeface="Arial"/>
                <a:cs typeface="Arial"/>
                <a:hlinkClick r:id="rId3"/>
              </a:rPr>
              <a:t>Flowchart</a:t>
            </a:r>
            <a:endParaRPr lang="en-US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Joint Memo</a:t>
            </a:r>
          </a:p>
          <a:p>
            <a:pPr marL="0" indent="0" algn="ctr">
              <a:buNone/>
            </a:pPr>
            <a:r>
              <a:rPr lang="en-US" sz="2200" dirty="0">
                <a:latin typeface="Arial"/>
                <a:cs typeface="Arial"/>
                <a:hlinkClick r:id="rId4"/>
              </a:rPr>
              <a:t>Transitioning to Kindergarten during a Public Health Emergency 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12" y="5818131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27275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0939" y="6374494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spc="50" dirty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pic>
        <p:nvPicPr>
          <p:cNvPr id="7" name="Picture 6" descr="Transitions of Care: Top 10 things admitting providers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07" y="274638"/>
            <a:ext cx="2203022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5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  <a:hlinkClick r:id="rId3"/>
              </a:rPr>
              <a:t>ESSA Transition Resources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12" y="5818131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27275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0939" y="6374494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spc="50" dirty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38" y="1729567"/>
            <a:ext cx="6848525" cy="4267231"/>
          </a:xfrm>
        </p:spPr>
      </p:pic>
    </p:spTree>
    <p:extLst>
      <p:ext uri="{BB962C8B-B14F-4D97-AF65-F5344CB8AC3E}">
        <p14:creationId xmlns:p14="http://schemas.microsoft.com/office/powerpoint/2010/main" val="17589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12" y="274638"/>
            <a:ext cx="8749145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/>
                <a:cs typeface="Arial"/>
              </a:rPr>
              <a:t>Five Core Values that Guide Effective Transition Practices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12" y="5818131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27275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0939" y="6374494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spc="50" dirty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92" y="1771222"/>
            <a:ext cx="7772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Collaborative, responsive, and trusting </a:t>
            </a:r>
            <a:r>
              <a:rPr lang="en-US" b="1" dirty="0"/>
              <a:t>relationships with families. </a:t>
            </a:r>
          </a:p>
          <a:p>
            <a:r>
              <a:rPr lang="en-US" dirty="0"/>
              <a:t> Ongoing </a:t>
            </a:r>
            <a:r>
              <a:rPr lang="en-US" b="1" dirty="0"/>
              <a:t>communication</a:t>
            </a:r>
            <a:r>
              <a:rPr lang="en-US" dirty="0"/>
              <a:t> with all stakeholders- including families, program staff, and others. </a:t>
            </a:r>
          </a:p>
          <a:p>
            <a:r>
              <a:rPr lang="en-US" b="1" dirty="0"/>
              <a:t>Respect</a:t>
            </a:r>
            <a:r>
              <a:rPr lang="en-US" dirty="0"/>
              <a:t> for diverse linguistic/cultural backgrounds and experiences, strengths, and needs of children and families. </a:t>
            </a:r>
          </a:p>
          <a:p>
            <a:r>
              <a:rPr lang="en-US" dirty="0"/>
              <a:t>Positive </a:t>
            </a:r>
            <a:r>
              <a:rPr lang="en-US" b="1" dirty="0"/>
              <a:t>relationships</a:t>
            </a:r>
            <a:r>
              <a:rPr lang="en-US" dirty="0"/>
              <a:t> between </a:t>
            </a:r>
            <a:r>
              <a:rPr lang="en-US" b="1" dirty="0"/>
              <a:t>adults and children </a:t>
            </a:r>
            <a:r>
              <a:rPr lang="en-US" dirty="0"/>
              <a:t>as foundations for children’s learning and development. </a:t>
            </a:r>
          </a:p>
          <a:p>
            <a:r>
              <a:rPr lang="en-US" dirty="0"/>
              <a:t>Competent, </a:t>
            </a:r>
            <a:r>
              <a:rPr lang="en-US" b="1" dirty="0"/>
              <a:t>knowledgeable staff </a:t>
            </a:r>
            <a:r>
              <a:rPr lang="en-US" dirty="0"/>
              <a:t>to implement transition practices</a:t>
            </a:r>
          </a:p>
        </p:txBody>
      </p:sp>
    </p:spTree>
    <p:extLst>
      <p:ext uri="{BB962C8B-B14F-4D97-AF65-F5344CB8AC3E}">
        <p14:creationId xmlns:p14="http://schemas.microsoft.com/office/powerpoint/2010/main" val="126037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77006" y="660566"/>
          <a:ext cx="8330267" cy="6107919"/>
        </p:xfrm>
        <a:graphic>
          <a:graphicData uri="http://schemas.openxmlformats.org/drawingml/2006/table">
            <a:tbl>
              <a:tblPr firstRow="1" firstCol="1" bandRow="1"/>
              <a:tblGrid>
                <a:gridCol w="1759602">
                  <a:extLst>
                    <a:ext uri="{9D8B030D-6E8A-4147-A177-3AD203B41FA5}">
                      <a16:colId xmlns:a16="http://schemas.microsoft.com/office/drawing/2014/main" val="1323917124"/>
                    </a:ext>
                  </a:extLst>
                </a:gridCol>
                <a:gridCol w="6570665">
                  <a:extLst>
                    <a:ext uri="{9D8B030D-6E8A-4147-A177-3AD203B41FA5}">
                      <a16:colId xmlns:a16="http://schemas.microsoft.com/office/drawing/2014/main" val="3564426926"/>
                    </a:ext>
                  </a:extLst>
                </a:gridCol>
              </a:tblGrid>
              <a:tr h="1087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Across all Potential Models</a:t>
                      </a:r>
                    </a:p>
                  </a:txBody>
                  <a:tcPr marL="61796" marR="61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Involve families and community members in planning.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should show sensitivity toward individual family context and needs (e.g., other children, working schedule out of the home and in home).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new and innovative ways of connecting with families such as Parent teacher Home Visiting (PTHV). </a:t>
                      </a:r>
                    </a:p>
                  </a:txBody>
                  <a:tcPr marL="61796" marR="61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832047"/>
                  </a:ext>
                </a:extLst>
              </a:tr>
              <a:tr h="21840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 to School</a:t>
                      </a:r>
                    </a:p>
                  </a:txBody>
                  <a:tcPr marL="61796" marR="61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families’ concerns about health and safety.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increased challenges families will face with the transition to a school routine under the current circumstances (e.g., getting school clothes, adjusting family routine after a long period of being home).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practices related to school supplies and materials in light of safety and increased family economic challenges.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aware of challenges families may continue to face due to health or loss of resources (e.g., income, access to technology) that may impact their ability to participate in school-based events.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non-traditional forms of family engagement.</a:t>
                      </a:r>
                    </a:p>
                  </a:txBody>
                  <a:tcPr marL="61796" marR="61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34453"/>
                  </a:ext>
                </a:extLst>
              </a:tr>
              <a:tr h="16168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Continued Distance Learning</a:t>
                      </a:r>
                    </a:p>
                  </a:txBody>
                  <a:tcPr marL="61796" marR="61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Ask for family input about how they are able to support learning at home.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families’ needs and priorities when planning the role they will play in distance learning.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with families to determine their educational priorities.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developmentally appropriate distance learning for young children.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Incorporate strategies that encourage active engagement and physical activity and limit screen time.</a:t>
                      </a:r>
                    </a:p>
                  </a:txBody>
                  <a:tcPr marL="61796" marR="61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634005"/>
                  </a:ext>
                </a:extLst>
              </a:tr>
              <a:tr h="1087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Hybrid</a:t>
                      </a:r>
                    </a:p>
                  </a:txBody>
                  <a:tcPr marL="61796" marR="61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families’ needs for child care during the planning process.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with individual families to support them in a transition to a new model of schooling.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a forum for families to express their needs and challenges.</a:t>
                      </a:r>
                    </a:p>
                  </a:txBody>
                  <a:tcPr marL="61796" marR="61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06329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7005" y="172016"/>
            <a:ext cx="862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Guiding Principle 1:  Collaborative, responsive, and trusting relationships with families</a:t>
            </a:r>
          </a:p>
        </p:txBody>
      </p:sp>
    </p:spTree>
    <p:extLst>
      <p:ext uri="{BB962C8B-B14F-4D97-AF65-F5344CB8AC3E}">
        <p14:creationId xmlns:p14="http://schemas.microsoft.com/office/powerpoint/2010/main" val="377643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33"/>
            <a:ext cx="9144000" cy="68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0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215" y="2783838"/>
            <a:ext cx="8229600" cy="320999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A collaborative effort between</a:t>
            </a: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The CT State Department of Education</a:t>
            </a: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The CT Office of Early Childhood</a:t>
            </a: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The CT Regional Education Service Center Alliance</a:t>
            </a: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The CT Association of Schools </a:t>
            </a: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   </a:t>
            </a:r>
          </a:p>
          <a:p>
            <a:pPr marL="0" indent="0" algn="ctr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12" y="5818131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827275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0939" y="6374494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spc="50" dirty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1232" y="1417638"/>
            <a:ext cx="7979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prstClr val="black"/>
                </a:solidFill>
                <a:latin typeface="Arial"/>
                <a:cs typeface="Arial"/>
              </a:rPr>
              <a:t>Reopening Round Table Conversation for Preschool and Kindergarten Administrators</a:t>
            </a:r>
          </a:p>
        </p:txBody>
      </p:sp>
      <p:pic>
        <p:nvPicPr>
          <p:cNvPr id="10" name="Picture 9" descr="A Liberal Arts Education Will Allow Students to Exceed in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0247"/>
            <a:ext cx="2157412" cy="1326994"/>
          </a:xfrm>
          <a:prstGeom prst="rect">
            <a:avLst/>
          </a:prstGeom>
        </p:spPr>
      </p:pic>
      <p:pic>
        <p:nvPicPr>
          <p:cNvPr id="11" name="Picture 10" descr="75+ Free Stock Images 3D Human Character Best Collectio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14" y="164625"/>
            <a:ext cx="2417786" cy="1363027"/>
          </a:xfrm>
          <a:prstGeom prst="rect">
            <a:avLst/>
          </a:prstGeom>
        </p:spPr>
      </p:pic>
      <p:pic>
        <p:nvPicPr>
          <p:cNvPr id="13" name="Picture 12" descr="round table discussion - ALiE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14" y="5471308"/>
            <a:ext cx="921544" cy="91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7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SDE_ppt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8CEA15B0D9C4ABAF6645888780B69" ma:contentTypeVersion="13" ma:contentTypeDescription="Create a new document." ma:contentTypeScope="" ma:versionID="70184ca8407921943b5e7c5b9c5d43a7">
  <xsd:schema xmlns:xsd="http://www.w3.org/2001/XMLSchema" xmlns:xs="http://www.w3.org/2001/XMLSchema" xmlns:p="http://schemas.microsoft.com/office/2006/metadata/properties" xmlns:ns2="3bc9279c-fece-4f8a-b9f6-4e12eb94a1e6" xmlns:ns3="c3e2ef47-c910-4913-a183-217dee2be5b7" targetNamespace="http://schemas.microsoft.com/office/2006/metadata/properties" ma:root="true" ma:fieldsID="610820b9fd6783fa4a12b9d4177c54a6" ns2:_="" ns3:_="">
    <xsd:import namespace="3bc9279c-fece-4f8a-b9f6-4e12eb94a1e6"/>
    <xsd:import namespace="c3e2ef47-c910-4913-a183-217dee2be5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9279c-fece-4f8a-b9f6-4e12eb94a1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2ef47-c910-4913-a183-217dee2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CFFE8C-D8AB-4F2F-8DD2-C6EB8187129C}"/>
</file>

<file path=customXml/itemProps2.xml><?xml version="1.0" encoding="utf-8"?>
<ds:datastoreItem xmlns:ds="http://schemas.openxmlformats.org/officeDocument/2006/customXml" ds:itemID="{3C50635B-E567-4755-8FD0-A62C6DB8057C}"/>
</file>

<file path=customXml/itemProps3.xml><?xml version="1.0" encoding="utf-8"?>
<ds:datastoreItem xmlns:ds="http://schemas.openxmlformats.org/officeDocument/2006/customXml" ds:itemID="{C6F0850E-86E2-4B2D-9DCE-2249B713A36C}"/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1368</Words>
  <Application>Microsoft Office PowerPoint</Application>
  <PresentationFormat>Widescreen</PresentationFormat>
  <Paragraphs>189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1_Office Theme</vt:lpstr>
      <vt:lpstr>2_Office Theme</vt:lpstr>
      <vt:lpstr>CSDE_ppt_template2</vt:lpstr>
      <vt:lpstr>3_Office Theme</vt:lpstr>
      <vt:lpstr>Transitions and Learning Supports in a Pandemic Context </vt:lpstr>
      <vt:lpstr>Transitions During COVID-19</vt:lpstr>
      <vt:lpstr>Collaborations are Key</vt:lpstr>
      <vt:lpstr>Transitions</vt:lpstr>
      <vt:lpstr>ESSA Transition Resources </vt:lpstr>
      <vt:lpstr>Five Core Values that Guide Effective Transition Practices</vt:lpstr>
      <vt:lpstr>PowerPoint Presentation</vt:lpstr>
      <vt:lpstr>PowerPoint Presentation</vt:lpstr>
      <vt:lpstr>Leadership</vt:lpstr>
      <vt:lpstr>PowerPoint Presentation</vt:lpstr>
      <vt:lpstr>Lauren Zbyszinski Texas Education Agency</vt:lpstr>
      <vt:lpstr>Our Current Reality </vt:lpstr>
      <vt:lpstr>High-Quality Instructional Materials for PK</vt:lpstr>
      <vt:lpstr>Pathways – Adapt or Adopt </vt:lpstr>
      <vt:lpstr>High-Quality Instructional Materials (HQIM) and COVID-19</vt:lpstr>
      <vt:lpstr>THL 3.0 is a freely accessible, optional, aligned suite of resources that educators can use fully or in-part to support the new learning environment</vt:lpstr>
      <vt:lpstr>Jane Walsh Denver Public Schools (CO)</vt:lpstr>
      <vt:lpstr>Navigating Transitions School District Leadership Perspective</vt:lpstr>
      <vt:lpstr>PowerPoint Presentation</vt:lpstr>
      <vt:lpstr>  Pivot and Reset to Support Educators in the Creation of Quality Learning Opportunities for Young Children in a New Normal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Changes School District Leadership Perspective</dc:title>
  <dc:creator>Hopkins, Priscilla</dc:creator>
  <cp:lastModifiedBy>Jim Lesko</cp:lastModifiedBy>
  <cp:revision>45</cp:revision>
  <dcterms:created xsi:type="dcterms:W3CDTF">2020-07-29T14:43:28Z</dcterms:created>
  <dcterms:modified xsi:type="dcterms:W3CDTF">2020-09-15T19:08:36Z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0x01010066A8CEA15B0D9C4ABAF6645888780B69</vt:lpwstr>
  </property>
</Properties>
</file>