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74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9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26"/>
  </p:notesMasterIdLst>
  <p:sldIdLst>
    <p:sldId id="264" r:id="rId6"/>
    <p:sldId id="263" r:id="rId7"/>
    <p:sldId id="274" r:id="rId8"/>
    <p:sldId id="269" r:id="rId9"/>
    <p:sldId id="268" r:id="rId10"/>
    <p:sldId id="278" r:id="rId11"/>
    <p:sldId id="276" r:id="rId12"/>
    <p:sldId id="277" r:id="rId13"/>
    <p:sldId id="270" r:id="rId14"/>
    <p:sldId id="273" r:id="rId15"/>
    <p:sldId id="2663" r:id="rId16"/>
    <p:sldId id="2655" r:id="rId17"/>
    <p:sldId id="2361" r:id="rId18"/>
    <p:sldId id="2662" r:id="rId19"/>
    <p:sldId id="2659" r:id="rId20"/>
    <p:sldId id="2343" r:id="rId21"/>
    <p:sldId id="280" r:id="rId22"/>
    <p:sldId id="2664" r:id="rId23"/>
    <p:sldId id="2665" r:id="rId24"/>
    <p:sldId id="266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1" autoAdjust="0"/>
    <p:restoredTop sz="76067" autoAdjust="0"/>
  </p:normalViewPr>
  <p:slideViewPr>
    <p:cSldViewPr snapToGrid="0">
      <p:cViewPr varScale="1">
        <p:scale>
          <a:sx n="31" d="100"/>
          <a:sy n="31" d="100"/>
        </p:scale>
        <p:origin x="12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1628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customXml" Target="../customXml/item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customXml" Target="../customXml/item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FE5D2-61B4-484D-B021-7414A90E6026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4361F-0986-446B-AEE1-7CE78F0AE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699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E3BCA1-8CEE-4F00-915F-5898059090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82506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D9ABE-7AB9-4D3A-BEA5-45E799BD6C0E}" type="slidenum">
              <a:rPr kumimoji="0" lang="en-US" sz="2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73416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D9ABE-7AB9-4D3A-BEA5-45E799BD6C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8768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D9ABE-7AB9-4D3A-BEA5-45E799BD6C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9254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D9ABE-7AB9-4D3A-BEA5-45E799BD6C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5990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7651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3D3412-4738-4D00-B25F-CA152F08E10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7651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65200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4361F-0986-446B-AEE1-7CE78F0AE48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096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4361F-0986-446B-AEE1-7CE78F0AE48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576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E3BCA1-8CEE-4F00-915F-5898059090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443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E3BCA1-8CEE-4F00-915F-5898059090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9804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E3BCA1-8CEE-4F00-915F-5898059090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019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E3BCA1-8CEE-4F00-915F-5898059090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4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E3BCA1-8CEE-4F00-915F-5898059090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201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E3BCA1-8CEE-4F00-915F-5898059090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301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E3BCA1-8CEE-4F00-915F-5898059090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4963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E3BCA1-8CEE-4F00-915F-5898059090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5685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4AFA2-E06A-4591-8803-115E0A7928B1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DD3C-67CB-401A-9780-6C7EDFA5C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486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4AFA2-E06A-4591-8803-115E0A7928B1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DD3C-67CB-401A-9780-6C7EDFA5C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054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4AFA2-E06A-4591-8803-115E0A7928B1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DD3C-67CB-401A-9780-6C7EDFA5C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477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86B9C-840D-4807-A9AA-DFAC6E48E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A1744C-B285-4CE4-B2BC-50FAD52DD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9D5DD-33DC-4D40-96DD-A87D58D1F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A0E21-577E-4857-B998-5C931AD90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120D4-640A-4130-AD9D-73D52FADB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700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1CB0C-E2FD-41C7-B778-C3C70751C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FA496-02FA-4B72-8D4B-D01C90505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1AC55E-083E-419D-9C06-281591BA0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66F6E-E917-4E80-B64A-53729BCD4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FD6CA-1E28-45CA-8662-24C8E3B76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951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D730F-AB54-457E-AD66-0547E1E96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499C8-A266-42D5-A947-32FDFA06B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CA892-5E9A-4092-AF7E-9085399FF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853DF-A649-4548-9442-BCE39BC7F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CBA37-BC1F-4EF0-8C31-F233C6A56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69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2731D-002F-44A4-97C5-947B44A7F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9156C-999D-47D7-9A7E-CBD70B3640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3B904E-2561-42BE-A088-19E65FD998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D2F13F-9296-4AFE-BE08-D6018A9C8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BA5DF4-F285-434C-B080-93DCFD516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A90ACD-3CE0-43C3-BAB3-8BEEA67F1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575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7676A-7FD4-4CA7-B3FB-2ABE7D8EE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9039C-88E6-4785-B82D-AE1480C19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03989D-11D0-4ED8-8AD4-2B578E585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9AE235-26C3-4585-9140-27B7BDA1DD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05852F-5A68-48F7-912C-32CB45D176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CDCFFE-DB07-4F0F-93F1-CFA0CCC9E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EBE693-D256-48C8-A1C9-85C73970D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B9B01E-0174-48E4-9703-524614F30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344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DA6D0-1759-4EFA-8FCF-F08D4B2AB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6C955F-B8AA-4EE9-A764-213BDD471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812A7D-4622-406C-9728-A74E1C620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D89F51-4FC4-40A9-9497-2413AACC7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5220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39EF62-82CA-4039-B25F-AA41EA858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0F99CD-2F97-47F6-8065-F819BC38D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D2E872-5BED-46FA-8526-69A5F5B45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7761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163AE-676D-4309-B0DB-AE729F8AD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AF7AB-80E2-4186-A31A-069C2C854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96E3A-4F0C-459F-9159-E0AFDC20E8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E2DEDD-E6C2-4B84-B14B-E0A25706A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E09AD9-E67F-4316-A381-7E70A318C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3C08E2-96DA-45BF-A7BE-AAE003685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04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4AFA2-E06A-4591-8803-115E0A7928B1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DD3C-67CB-401A-9780-6C7EDFA5C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435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D7EE0-A120-41A6-A63E-3E40418D8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F6880C-61E6-4CCD-8F08-5E4EFE85C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2E2816-E1AC-461F-A65A-A15132B0C7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DE9DB1-0D55-42B5-89B2-301C68629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39BBA-53EF-4B8F-B29F-07CC33D68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31F797-C8A6-4392-B8A0-4DBCE37B8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326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78CB3-B61C-41D0-B04A-7E10BD120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637FDC-0E63-4348-8302-71072D6E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6ADE43-019E-4BB5-BC24-AAC5E2CA6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2040D-40C1-488A-8493-AA7676411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821AF-6EBE-4684-9FE9-14519D377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173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052BD8-47C2-41B4-BFC4-BE27E7B694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FCD7CA-BB59-4234-9F42-0CD6DD5C5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8ED578-6CBC-4F5C-B655-952CC3A7F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F4201-9C5D-4C62-B062-04528A59B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277632-6FB3-401A-94A8-673C4DC13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8190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469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4986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5981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4025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9846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5746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702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4AFA2-E06A-4591-8803-115E0A7928B1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DD3C-67CB-401A-9780-6C7EDFA5C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0395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0073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8040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7863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694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7470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8271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347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6455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2869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045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4AFA2-E06A-4591-8803-115E0A7928B1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DD3C-67CB-401A-9780-6C7EDFA5C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911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9353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2329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1756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4223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3943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sitting on a couch using a computer&#10;&#10;Description automatically generated">
            <a:extLst>
              <a:ext uri="{FF2B5EF4-FFF2-40B4-BE49-F238E27FC236}">
                <a16:creationId xmlns:a16="http://schemas.microsoft.com/office/drawing/2014/main" id="{F840B7CE-04E8-49E5-A6ED-B1E447F81B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7390" r="-168" b="7390"/>
          <a:stretch/>
        </p:blipFill>
        <p:spPr>
          <a:xfrm>
            <a:off x="0" y="0"/>
            <a:ext cx="12212564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28147C-9AFB-495B-A485-811F7D37112A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033EEE-3823-4FA0-9C86-2F8D1358CA62}"/>
              </a:ext>
            </a:extLst>
          </p:cNvPr>
          <p:cNvSpPr/>
          <p:nvPr userDrawn="1"/>
        </p:nvSpPr>
        <p:spPr>
          <a:xfrm>
            <a:off x="361507" y="0"/>
            <a:ext cx="1573619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478F5A8A-81B1-4D06-B15C-B9423E8CC1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12" y="233478"/>
            <a:ext cx="994008" cy="3976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5F915A-2D65-4403-B6A1-FAFF6BE607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0819" y="3875964"/>
            <a:ext cx="5507665" cy="2389625"/>
          </a:xfrm>
          <a:noFill/>
          <a:ln>
            <a:noFill/>
          </a:ln>
        </p:spPr>
        <p:txBody>
          <a:bodyPr anchor="b">
            <a:noAutofit/>
          </a:bodyPr>
          <a:lstStyle>
            <a:lvl1pPr algn="l">
              <a:defRPr sz="54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or section break</a:t>
            </a:r>
          </a:p>
        </p:txBody>
      </p:sp>
    </p:spTree>
    <p:extLst>
      <p:ext uri="{BB962C8B-B14F-4D97-AF65-F5344CB8AC3E}">
        <p14:creationId xmlns:p14="http://schemas.microsoft.com/office/powerpoint/2010/main" val="33346130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tting at a table looking at a computer&#10;&#10;Description automatically generated">
            <a:extLst>
              <a:ext uri="{FF2B5EF4-FFF2-40B4-BE49-F238E27FC236}">
                <a16:creationId xmlns:a16="http://schemas.microsoft.com/office/drawing/2014/main" id="{BD88ECA1-E290-44D2-BAB1-A2B29FE61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8" b="7798"/>
          <a:stretch/>
        </p:blipFill>
        <p:spPr>
          <a:xfrm>
            <a:off x="0" y="0"/>
            <a:ext cx="12187926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28147C-9AFB-495B-A485-811F7D37112A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033EEE-3823-4FA0-9C86-2F8D1358CA62}"/>
              </a:ext>
            </a:extLst>
          </p:cNvPr>
          <p:cNvSpPr/>
          <p:nvPr userDrawn="1"/>
        </p:nvSpPr>
        <p:spPr>
          <a:xfrm>
            <a:off x="361507" y="0"/>
            <a:ext cx="1573619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478F5A8A-81B1-4D06-B15C-B9423E8CC1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12" y="233478"/>
            <a:ext cx="994008" cy="3976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5F915A-2D65-4403-B6A1-FAFF6BE607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0819" y="3848669"/>
            <a:ext cx="5507665" cy="2416920"/>
          </a:xfrm>
          <a:noFill/>
          <a:ln>
            <a:noFill/>
          </a:ln>
        </p:spPr>
        <p:txBody>
          <a:bodyPr anchor="b">
            <a:noAutofit/>
          </a:bodyPr>
          <a:lstStyle>
            <a:lvl1pPr algn="l">
              <a:defRPr sz="54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or section break</a:t>
            </a:r>
          </a:p>
        </p:txBody>
      </p:sp>
    </p:spTree>
    <p:extLst>
      <p:ext uri="{BB962C8B-B14F-4D97-AF65-F5344CB8AC3E}">
        <p14:creationId xmlns:p14="http://schemas.microsoft.com/office/powerpoint/2010/main" val="1353166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itting at a table using a computer&#10;&#10;Description automatically generated">
            <a:extLst>
              <a:ext uri="{FF2B5EF4-FFF2-40B4-BE49-F238E27FC236}">
                <a16:creationId xmlns:a16="http://schemas.microsoft.com/office/drawing/2014/main" id="{58CCE527-E533-4FAE-8EC0-BAA513D8A9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9" b="7709"/>
          <a:stretch/>
        </p:blipFill>
        <p:spPr>
          <a:xfrm>
            <a:off x="0" y="-1"/>
            <a:ext cx="12211209" cy="68580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28147C-9AFB-495B-A485-811F7D37112A}"/>
              </a:ext>
            </a:extLst>
          </p:cNvPr>
          <p:cNvSpPr/>
          <p:nvPr userDrawn="1"/>
        </p:nvSpPr>
        <p:spPr>
          <a:xfrm>
            <a:off x="0" y="-2"/>
            <a:ext cx="12217429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033EEE-3823-4FA0-9C86-2F8D1358CA62}"/>
              </a:ext>
            </a:extLst>
          </p:cNvPr>
          <p:cNvSpPr/>
          <p:nvPr userDrawn="1"/>
        </p:nvSpPr>
        <p:spPr>
          <a:xfrm>
            <a:off x="361507" y="0"/>
            <a:ext cx="1573619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478F5A8A-81B1-4D06-B15C-B9423E8CC1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12" y="233478"/>
            <a:ext cx="994008" cy="3976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5F915A-2D65-4403-B6A1-FAFF6BE607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0819" y="3807725"/>
            <a:ext cx="5507665" cy="2457864"/>
          </a:xfrm>
          <a:noFill/>
          <a:ln>
            <a:noFill/>
          </a:ln>
        </p:spPr>
        <p:txBody>
          <a:bodyPr anchor="b">
            <a:noAutofit/>
          </a:bodyPr>
          <a:lstStyle>
            <a:lvl1pPr algn="l">
              <a:defRPr sz="54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or section break</a:t>
            </a:r>
          </a:p>
        </p:txBody>
      </p:sp>
    </p:spTree>
    <p:extLst>
      <p:ext uri="{BB962C8B-B14F-4D97-AF65-F5344CB8AC3E}">
        <p14:creationId xmlns:p14="http://schemas.microsoft.com/office/powerpoint/2010/main" val="14252863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itting at a table using a computer&#10;&#10;Description automatically generated">
            <a:extLst>
              <a:ext uri="{FF2B5EF4-FFF2-40B4-BE49-F238E27FC236}">
                <a16:creationId xmlns:a16="http://schemas.microsoft.com/office/drawing/2014/main" id="{4BAFF243-0CF6-4789-996C-5C6CFB89F1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3" r="371" b="591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28147C-9AFB-495B-A485-811F7D37112A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033EEE-3823-4FA0-9C86-2F8D1358CA62}"/>
              </a:ext>
            </a:extLst>
          </p:cNvPr>
          <p:cNvSpPr/>
          <p:nvPr userDrawn="1"/>
        </p:nvSpPr>
        <p:spPr>
          <a:xfrm>
            <a:off x="361507" y="0"/>
            <a:ext cx="1573619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478F5A8A-81B1-4D06-B15C-B9423E8CC1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12" y="233478"/>
            <a:ext cx="994008" cy="3976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5F915A-2D65-4403-B6A1-FAFF6BE607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0819" y="3807725"/>
            <a:ext cx="5507665" cy="2457864"/>
          </a:xfrm>
          <a:noFill/>
          <a:ln>
            <a:noFill/>
          </a:ln>
        </p:spPr>
        <p:txBody>
          <a:bodyPr anchor="b">
            <a:noAutofit/>
          </a:bodyPr>
          <a:lstStyle>
            <a:lvl1pPr algn="l">
              <a:defRPr sz="54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or section break</a:t>
            </a:r>
          </a:p>
        </p:txBody>
      </p:sp>
    </p:spTree>
    <p:extLst>
      <p:ext uri="{BB962C8B-B14F-4D97-AF65-F5344CB8AC3E}">
        <p14:creationId xmlns:p14="http://schemas.microsoft.com/office/powerpoint/2010/main" val="166257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753DE7D-D398-4380-95D7-F504A5C51A2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6" b="7766"/>
          <a:stretch/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78C36DF-0D73-4F00-8C1E-F78232D8EF62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033EEE-3823-4FA0-9C86-2F8D1358CA62}"/>
              </a:ext>
            </a:extLst>
          </p:cNvPr>
          <p:cNvSpPr/>
          <p:nvPr userDrawn="1"/>
        </p:nvSpPr>
        <p:spPr>
          <a:xfrm>
            <a:off x="361507" y="0"/>
            <a:ext cx="1573619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478F5A8A-81B1-4D06-B15C-B9423E8CC1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12" y="233478"/>
            <a:ext cx="994008" cy="3976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5F915A-2D65-4403-B6A1-FAFF6BE607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0819" y="3807725"/>
            <a:ext cx="5507665" cy="2457864"/>
          </a:xfrm>
          <a:noFill/>
          <a:ln>
            <a:noFill/>
          </a:ln>
        </p:spPr>
        <p:txBody>
          <a:bodyPr anchor="b">
            <a:noAutofit/>
          </a:bodyPr>
          <a:lstStyle>
            <a:lvl1pPr algn="l">
              <a:defRPr sz="54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or section break</a:t>
            </a:r>
          </a:p>
        </p:txBody>
      </p:sp>
    </p:spTree>
    <p:extLst>
      <p:ext uri="{BB962C8B-B14F-4D97-AF65-F5344CB8AC3E}">
        <p14:creationId xmlns:p14="http://schemas.microsoft.com/office/powerpoint/2010/main" val="3396790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4AFA2-E06A-4591-8803-115E0A7928B1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DD3C-67CB-401A-9780-6C7EDFA5C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2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F03B75A-F275-4A4C-9682-358D858DF91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9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78C36DF-0D73-4F00-8C1E-F78232D8EF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033EEE-3823-4FA0-9C86-2F8D1358CA62}"/>
              </a:ext>
            </a:extLst>
          </p:cNvPr>
          <p:cNvSpPr/>
          <p:nvPr userDrawn="1"/>
        </p:nvSpPr>
        <p:spPr>
          <a:xfrm>
            <a:off x="361507" y="0"/>
            <a:ext cx="1573619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478F5A8A-81B1-4D06-B15C-B9423E8CC1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12" y="233478"/>
            <a:ext cx="994008" cy="3976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5F915A-2D65-4403-B6A1-FAFF6BE607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0819" y="3807725"/>
            <a:ext cx="5507665" cy="2457864"/>
          </a:xfrm>
          <a:noFill/>
          <a:ln>
            <a:noFill/>
          </a:ln>
        </p:spPr>
        <p:txBody>
          <a:bodyPr anchor="b">
            <a:noAutofit/>
          </a:bodyPr>
          <a:lstStyle>
            <a:lvl1pPr algn="l">
              <a:defRPr sz="54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or section break</a:t>
            </a:r>
          </a:p>
        </p:txBody>
      </p:sp>
    </p:spTree>
    <p:extLst>
      <p:ext uri="{BB962C8B-B14F-4D97-AF65-F5344CB8AC3E}">
        <p14:creationId xmlns:p14="http://schemas.microsoft.com/office/powerpoint/2010/main" val="17869566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F03B75A-F275-4A4C-9682-358D858DF91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9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78C36DF-0D73-4F00-8C1E-F78232D8EF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033EEE-3823-4FA0-9C86-2F8D1358CA62}"/>
              </a:ext>
            </a:extLst>
          </p:cNvPr>
          <p:cNvSpPr/>
          <p:nvPr userDrawn="1"/>
        </p:nvSpPr>
        <p:spPr>
          <a:xfrm>
            <a:off x="361507" y="0"/>
            <a:ext cx="1573619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478F5A8A-81B1-4D06-B15C-B9423E8CC1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12" y="233478"/>
            <a:ext cx="994008" cy="3976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5F915A-2D65-4403-B6A1-FAFF6BE607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0819" y="3807725"/>
            <a:ext cx="5507665" cy="2457864"/>
          </a:xfrm>
          <a:noFill/>
          <a:ln>
            <a:noFill/>
          </a:ln>
        </p:spPr>
        <p:txBody>
          <a:bodyPr anchor="b">
            <a:noAutofit/>
          </a:bodyPr>
          <a:lstStyle>
            <a:lvl1pPr algn="l">
              <a:defRPr sz="54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or section break</a:t>
            </a:r>
          </a:p>
        </p:txBody>
      </p:sp>
    </p:spTree>
    <p:extLst>
      <p:ext uri="{BB962C8B-B14F-4D97-AF65-F5344CB8AC3E}">
        <p14:creationId xmlns:p14="http://schemas.microsoft.com/office/powerpoint/2010/main" val="35159097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98A0F15-6303-4E85-81D7-B2F58C5A4D2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b="7878"/>
          <a:stretch/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78C36DF-0D73-4F00-8C1E-F78232D8EF62}"/>
              </a:ext>
            </a:extLst>
          </p:cNvPr>
          <p:cNvSpPr/>
          <p:nvPr userDrawn="1"/>
        </p:nvSpPr>
        <p:spPr>
          <a:xfrm>
            <a:off x="361507" y="124460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033EEE-3823-4FA0-9C86-2F8D1358CA62}"/>
              </a:ext>
            </a:extLst>
          </p:cNvPr>
          <p:cNvSpPr/>
          <p:nvPr userDrawn="1"/>
        </p:nvSpPr>
        <p:spPr>
          <a:xfrm>
            <a:off x="361507" y="0"/>
            <a:ext cx="1573619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478F5A8A-81B1-4D06-B15C-B9423E8CC1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12" y="233478"/>
            <a:ext cx="994008" cy="3976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5F915A-2D65-4403-B6A1-FAFF6BE607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0819" y="3807725"/>
            <a:ext cx="5507665" cy="2457864"/>
          </a:xfrm>
          <a:noFill/>
          <a:ln>
            <a:noFill/>
          </a:ln>
        </p:spPr>
        <p:txBody>
          <a:bodyPr anchor="b">
            <a:noAutofit/>
          </a:bodyPr>
          <a:lstStyle>
            <a:lvl1pPr algn="l">
              <a:defRPr sz="54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or section break</a:t>
            </a:r>
          </a:p>
        </p:txBody>
      </p:sp>
    </p:spTree>
    <p:extLst>
      <p:ext uri="{BB962C8B-B14F-4D97-AF65-F5344CB8AC3E}">
        <p14:creationId xmlns:p14="http://schemas.microsoft.com/office/powerpoint/2010/main" val="10408467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in a room&#10;&#10;Description automatically generated">
            <a:extLst>
              <a:ext uri="{FF2B5EF4-FFF2-40B4-BE49-F238E27FC236}">
                <a16:creationId xmlns:a16="http://schemas.microsoft.com/office/drawing/2014/main" id="{1B9DEDDA-7B58-4520-A950-B49ECEF3EC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3" t="23292" r="9940" b="12674"/>
          <a:stretch/>
        </p:blipFill>
        <p:spPr>
          <a:xfrm>
            <a:off x="1" y="1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0033EEE-3823-4FA0-9C86-2F8D1358CA62}"/>
              </a:ext>
            </a:extLst>
          </p:cNvPr>
          <p:cNvSpPr/>
          <p:nvPr userDrawn="1"/>
        </p:nvSpPr>
        <p:spPr>
          <a:xfrm>
            <a:off x="361507" y="0"/>
            <a:ext cx="3094074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478F5A8A-81B1-4D06-B15C-B9423E8CC1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74" y="337010"/>
            <a:ext cx="1649139" cy="6596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5F915A-2D65-4403-B6A1-FAFF6BE607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3148" y="2169994"/>
            <a:ext cx="2870789" cy="2343445"/>
          </a:xfrm>
          <a:noFill/>
          <a:ln>
            <a:noFill/>
          </a:ln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or section break</a:t>
            </a:r>
          </a:p>
        </p:txBody>
      </p:sp>
    </p:spTree>
    <p:extLst>
      <p:ext uri="{BB962C8B-B14F-4D97-AF65-F5344CB8AC3E}">
        <p14:creationId xmlns:p14="http://schemas.microsoft.com/office/powerpoint/2010/main" val="32154544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person, child, indoor, wall&#10;&#10;Description automatically generated">
            <a:extLst>
              <a:ext uri="{FF2B5EF4-FFF2-40B4-BE49-F238E27FC236}">
                <a16:creationId xmlns:a16="http://schemas.microsoft.com/office/drawing/2014/main" id="{454B729E-4078-4961-AA28-F71FC702E4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" t="7435" r="-42" b="17542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0033EEE-3823-4FA0-9C86-2F8D1358CA62}"/>
              </a:ext>
            </a:extLst>
          </p:cNvPr>
          <p:cNvSpPr/>
          <p:nvPr userDrawn="1"/>
        </p:nvSpPr>
        <p:spPr>
          <a:xfrm>
            <a:off x="361507" y="0"/>
            <a:ext cx="3094074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478F5A8A-81B1-4D06-B15C-B9423E8CC1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74" y="337010"/>
            <a:ext cx="1649139" cy="6596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5F915A-2D65-4403-B6A1-FAFF6BE607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3148" y="2169994"/>
            <a:ext cx="2870789" cy="2343445"/>
          </a:xfrm>
          <a:noFill/>
          <a:ln>
            <a:noFill/>
          </a:ln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or section break</a:t>
            </a:r>
          </a:p>
        </p:txBody>
      </p:sp>
    </p:spTree>
    <p:extLst>
      <p:ext uri="{BB962C8B-B14F-4D97-AF65-F5344CB8AC3E}">
        <p14:creationId xmlns:p14="http://schemas.microsoft.com/office/powerpoint/2010/main" val="40139825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33D73650-076F-4A3A-8B1D-4BC037C27D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1" r="1406" b="14039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0033EEE-3823-4FA0-9C86-2F8D1358CA62}"/>
              </a:ext>
            </a:extLst>
          </p:cNvPr>
          <p:cNvSpPr/>
          <p:nvPr userDrawn="1"/>
        </p:nvSpPr>
        <p:spPr>
          <a:xfrm>
            <a:off x="361507" y="0"/>
            <a:ext cx="3094074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478F5A8A-81B1-4D06-B15C-B9423E8CC1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74" y="337010"/>
            <a:ext cx="1649139" cy="6596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5F915A-2D65-4403-B6A1-FAFF6BE607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2" y="2179675"/>
            <a:ext cx="2870789" cy="2351382"/>
          </a:xfrm>
          <a:noFill/>
          <a:ln>
            <a:noFill/>
          </a:ln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or section break</a:t>
            </a:r>
          </a:p>
        </p:txBody>
      </p:sp>
    </p:spTree>
    <p:extLst>
      <p:ext uri="{BB962C8B-B14F-4D97-AF65-F5344CB8AC3E}">
        <p14:creationId xmlns:p14="http://schemas.microsoft.com/office/powerpoint/2010/main" val="141749343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book, indoor, laptop, shelf&#10;&#10;Description automatically generated">
            <a:extLst>
              <a:ext uri="{FF2B5EF4-FFF2-40B4-BE49-F238E27FC236}">
                <a16:creationId xmlns:a16="http://schemas.microsoft.com/office/drawing/2014/main" id="{E38AE18D-74B8-4D84-8A53-A0113DBFDB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" t="6395" r="104" b="3783"/>
          <a:stretch/>
        </p:blipFill>
        <p:spPr>
          <a:xfrm>
            <a:off x="0" y="1"/>
            <a:ext cx="12192000" cy="689843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0033EEE-3823-4FA0-9C86-2F8D1358CA62}"/>
              </a:ext>
            </a:extLst>
          </p:cNvPr>
          <p:cNvSpPr/>
          <p:nvPr userDrawn="1"/>
        </p:nvSpPr>
        <p:spPr>
          <a:xfrm>
            <a:off x="361507" y="0"/>
            <a:ext cx="3094074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478F5A8A-81B1-4D06-B15C-B9423E8CC1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74" y="337010"/>
            <a:ext cx="1649139" cy="6596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5F915A-2D65-4403-B6A1-FAFF6BE607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2" y="2179674"/>
            <a:ext cx="2870789" cy="2392325"/>
          </a:xfrm>
          <a:noFill/>
          <a:ln>
            <a:noFill/>
          </a:ln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or section break</a:t>
            </a:r>
          </a:p>
        </p:txBody>
      </p:sp>
    </p:spTree>
    <p:extLst>
      <p:ext uri="{BB962C8B-B14F-4D97-AF65-F5344CB8AC3E}">
        <p14:creationId xmlns:p14="http://schemas.microsoft.com/office/powerpoint/2010/main" val="15344067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B7C4E4-2D06-490E-9697-F8F066CE1C1F}"/>
              </a:ext>
            </a:extLst>
          </p:cNvPr>
          <p:cNvSpPr/>
          <p:nvPr userDrawn="1"/>
        </p:nvSpPr>
        <p:spPr>
          <a:xfrm>
            <a:off x="0" y="6017606"/>
            <a:ext cx="12192000" cy="527467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F140E875-7581-43F3-85AE-4FC91D736F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350" y="6062943"/>
            <a:ext cx="997300" cy="3989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9221D3-8348-4325-9C95-16793EEF1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2380" y="153230"/>
            <a:ext cx="11121657" cy="75135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56EDC-1A10-41B1-8C8A-3A9DA51A4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380" y="1495651"/>
            <a:ext cx="10623762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F4DB6E-C9F9-D944-B663-9CB9DAF8722D}"/>
              </a:ext>
            </a:extLst>
          </p:cNvPr>
          <p:cNvSpPr/>
          <p:nvPr userDrawn="1"/>
        </p:nvSpPr>
        <p:spPr>
          <a:xfrm>
            <a:off x="0" y="6502622"/>
            <a:ext cx="12192000" cy="123465"/>
          </a:xfrm>
          <a:prstGeom prst="rect">
            <a:avLst/>
          </a:prstGeom>
          <a:solidFill>
            <a:srgbClr val="F16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A518B"/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68E7FD1F-DB59-1F43-A0E9-971CABD56E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443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1650F9ED-1E1E-254C-8D51-ADB94CF4D0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8125" y="6537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C78D7A-3A38-4B71-926D-5FF28A45156D}" type="datetime1">
              <a:rPr lang="en-US" smtClean="0"/>
              <a:t>9/15/2020</a:t>
            </a:fld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4FED095-2A60-7649-AE12-495DA5A571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0675" y="65291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499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B7C4E4-2D06-490E-9697-F8F066CE1C1F}"/>
              </a:ext>
            </a:extLst>
          </p:cNvPr>
          <p:cNvSpPr/>
          <p:nvPr userDrawn="1"/>
        </p:nvSpPr>
        <p:spPr>
          <a:xfrm>
            <a:off x="0" y="6017606"/>
            <a:ext cx="12192000" cy="527467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F140E875-7581-43F3-85AE-4FC91D736F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350" y="6062943"/>
            <a:ext cx="997300" cy="3989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9221D3-8348-4325-9C95-16793EEF1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2380" y="153230"/>
            <a:ext cx="11121657" cy="75135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56EDC-1A10-41B1-8C8A-3A9DA51A4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380" y="1495651"/>
            <a:ext cx="10623762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EBFA53-3D67-304C-8BAB-F461F2DE5244}"/>
              </a:ext>
            </a:extLst>
          </p:cNvPr>
          <p:cNvSpPr/>
          <p:nvPr userDrawn="1"/>
        </p:nvSpPr>
        <p:spPr>
          <a:xfrm>
            <a:off x="0" y="6502622"/>
            <a:ext cx="12192000" cy="123465"/>
          </a:xfrm>
          <a:prstGeom prst="rect">
            <a:avLst/>
          </a:prstGeom>
          <a:solidFill>
            <a:srgbClr val="F16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A518B"/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08215F0-AC27-C64F-9348-60129EF430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443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0112C45B-F787-7C43-BB07-B214946426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8125" y="6537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FEFCCA4-2E3A-4117-A2F7-630EEE5F08F5}" type="datetime1">
              <a:rPr lang="en-US" smtClean="0"/>
              <a:t>9/15/2020</a:t>
            </a:fld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FB4E1D8-148E-BB46-8227-70333E5A73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0675" y="65291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607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B7C4E4-2D06-490E-9697-F8F066CE1C1F}"/>
              </a:ext>
            </a:extLst>
          </p:cNvPr>
          <p:cNvSpPr/>
          <p:nvPr userDrawn="1"/>
        </p:nvSpPr>
        <p:spPr>
          <a:xfrm>
            <a:off x="0" y="6017606"/>
            <a:ext cx="12192000" cy="527467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F140E875-7581-43F3-85AE-4FC91D736F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350" y="6062943"/>
            <a:ext cx="997300" cy="3989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9221D3-8348-4325-9C95-16793EEF1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2380" y="153230"/>
            <a:ext cx="11121657" cy="75135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56EDC-1A10-41B1-8C8A-3A9DA51A4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380" y="1285424"/>
            <a:ext cx="5383620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D7E7471-44C5-463E-B019-1DAB8864F30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50417" y="1304642"/>
            <a:ext cx="5383620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ABE558-DBB8-C64A-B51B-A8140EAB3C38}"/>
              </a:ext>
            </a:extLst>
          </p:cNvPr>
          <p:cNvSpPr/>
          <p:nvPr userDrawn="1"/>
        </p:nvSpPr>
        <p:spPr>
          <a:xfrm>
            <a:off x="0" y="6502622"/>
            <a:ext cx="12192000" cy="123465"/>
          </a:xfrm>
          <a:prstGeom prst="rect">
            <a:avLst/>
          </a:prstGeom>
          <a:solidFill>
            <a:srgbClr val="F16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A518B"/>
              </a:solidFill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20D4E2B-309B-AC4B-967F-9B15C61CC1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443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83D23F3C-8686-ED41-A69E-216B386B96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8125" y="6537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3BB9195-42A6-43C8-92A9-150B61995DBB}" type="datetime1">
              <a:rPr lang="en-US" smtClean="0"/>
              <a:t>9/15/2020</a:t>
            </a:fld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D27DAC6-0C5E-194D-B398-62D21A93A6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0675" y="65291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997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4AFA2-E06A-4591-8803-115E0A7928B1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DD3C-67CB-401A-9780-6C7EDFA5C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8882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B7C4E4-2D06-490E-9697-F8F066CE1C1F}"/>
              </a:ext>
            </a:extLst>
          </p:cNvPr>
          <p:cNvSpPr/>
          <p:nvPr userDrawn="1"/>
        </p:nvSpPr>
        <p:spPr>
          <a:xfrm>
            <a:off x="0" y="6017606"/>
            <a:ext cx="12192000" cy="527467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F140E875-7581-43F3-85AE-4FC91D736F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350" y="6062943"/>
            <a:ext cx="997300" cy="3989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9221D3-8348-4325-9C95-16793EEF1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2380" y="153230"/>
            <a:ext cx="11121657" cy="75135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56EDC-1A10-41B1-8C8A-3A9DA51A4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380" y="1285424"/>
            <a:ext cx="5383620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97521C-1BCE-4078-A60B-0FB9F0B5528E}"/>
              </a:ext>
            </a:extLst>
          </p:cNvPr>
          <p:cNvSpPr/>
          <p:nvPr userDrawn="1"/>
        </p:nvSpPr>
        <p:spPr>
          <a:xfrm>
            <a:off x="6428096" y="1285424"/>
            <a:ext cx="5405941" cy="435133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B1717F6-064F-44CB-A093-DF09DFF51A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28097" y="1285424"/>
            <a:ext cx="538362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4B5868-DFC4-1A43-8743-6E68BA4257B7}"/>
              </a:ext>
            </a:extLst>
          </p:cNvPr>
          <p:cNvSpPr/>
          <p:nvPr userDrawn="1"/>
        </p:nvSpPr>
        <p:spPr>
          <a:xfrm>
            <a:off x="0" y="6502622"/>
            <a:ext cx="12192000" cy="123465"/>
          </a:xfrm>
          <a:prstGeom prst="rect">
            <a:avLst/>
          </a:prstGeom>
          <a:solidFill>
            <a:srgbClr val="F16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A518B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32ECF530-48E5-5848-B2E1-9BC081B0DF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443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0496040E-53E8-4343-B8A6-5CD8977655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8125" y="6537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68DDE40-FEE0-4F19-A645-017020698B8F}" type="datetime1">
              <a:rPr lang="en-US" smtClean="0"/>
              <a:t>9/15/2020</a:t>
            </a:fld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401EF5C9-4012-EE46-BB4E-52AD584C52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0675" y="65291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493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B7C4E4-2D06-490E-9697-F8F066CE1C1F}"/>
              </a:ext>
            </a:extLst>
          </p:cNvPr>
          <p:cNvSpPr/>
          <p:nvPr userDrawn="1"/>
        </p:nvSpPr>
        <p:spPr>
          <a:xfrm>
            <a:off x="0" y="6017606"/>
            <a:ext cx="12192000" cy="527467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F140E875-7581-43F3-85AE-4FC91D736F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350" y="6062943"/>
            <a:ext cx="997300" cy="3989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9221D3-8348-4325-9C95-16793EEF1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2380" y="153230"/>
            <a:ext cx="11121657" cy="75135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0729C3-ACF1-4E41-B822-FC5A03165595}"/>
              </a:ext>
            </a:extLst>
          </p:cNvPr>
          <p:cNvSpPr/>
          <p:nvPr userDrawn="1"/>
        </p:nvSpPr>
        <p:spPr>
          <a:xfrm>
            <a:off x="333375" y="3223527"/>
            <a:ext cx="2200275" cy="4476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630556-1203-444D-9406-8EE318B5B62D}"/>
              </a:ext>
            </a:extLst>
          </p:cNvPr>
          <p:cNvSpPr/>
          <p:nvPr userDrawn="1"/>
        </p:nvSpPr>
        <p:spPr>
          <a:xfrm>
            <a:off x="2643187" y="3223527"/>
            <a:ext cx="2200275" cy="4476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5910CA-54F1-4812-905F-477F1B94A069}"/>
              </a:ext>
            </a:extLst>
          </p:cNvPr>
          <p:cNvSpPr/>
          <p:nvPr userDrawn="1"/>
        </p:nvSpPr>
        <p:spPr>
          <a:xfrm>
            <a:off x="4952999" y="3223527"/>
            <a:ext cx="2200275" cy="4476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12D5BA-B9DC-4C3A-8F29-0221C1A88107}"/>
              </a:ext>
            </a:extLst>
          </p:cNvPr>
          <p:cNvSpPr/>
          <p:nvPr userDrawn="1"/>
        </p:nvSpPr>
        <p:spPr>
          <a:xfrm>
            <a:off x="7262811" y="3223527"/>
            <a:ext cx="2200275" cy="4476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FE10E2-8D3B-4767-B6E0-27F1C0B4C047}"/>
              </a:ext>
            </a:extLst>
          </p:cNvPr>
          <p:cNvSpPr/>
          <p:nvPr userDrawn="1"/>
        </p:nvSpPr>
        <p:spPr>
          <a:xfrm>
            <a:off x="9572623" y="3223291"/>
            <a:ext cx="2200275" cy="4476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66C6169-6835-4943-80F4-23BCECDD3F0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428749" y="2390136"/>
            <a:ext cx="4763" cy="747027"/>
          </a:xfrm>
          <a:prstGeom prst="line">
            <a:avLst/>
          </a:prstGeom>
          <a:ln w="508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E6F3C4-95C1-49A1-8C1A-8B07DC3E6F2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736180" y="3681599"/>
            <a:ext cx="4763" cy="747027"/>
          </a:xfrm>
          <a:prstGeom prst="line">
            <a:avLst/>
          </a:prstGeom>
          <a:ln w="508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E8C7092-4FAF-491B-95F5-3A72870FA8D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048373" y="2390135"/>
            <a:ext cx="4763" cy="747027"/>
          </a:xfrm>
          <a:prstGeom prst="line">
            <a:avLst/>
          </a:prstGeom>
          <a:ln w="508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3C78854-7097-4280-ABBA-C6320921F609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8336753" y="3681598"/>
            <a:ext cx="4763" cy="747027"/>
          </a:xfrm>
          <a:prstGeom prst="line">
            <a:avLst/>
          </a:prstGeom>
          <a:ln w="508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0C4280E-0FDC-4BFA-9394-244BF06A903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563224" y="2390134"/>
            <a:ext cx="4763" cy="747027"/>
          </a:xfrm>
          <a:prstGeom prst="line">
            <a:avLst/>
          </a:prstGeom>
          <a:ln w="508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0DA5B326-4BC0-484C-8A52-EB4943337D62}"/>
              </a:ext>
            </a:extLst>
          </p:cNvPr>
          <p:cNvSpPr/>
          <p:nvPr userDrawn="1"/>
        </p:nvSpPr>
        <p:spPr>
          <a:xfrm>
            <a:off x="0" y="6502622"/>
            <a:ext cx="12192000" cy="123465"/>
          </a:xfrm>
          <a:prstGeom prst="rect">
            <a:avLst/>
          </a:prstGeom>
          <a:solidFill>
            <a:srgbClr val="F16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A518B"/>
              </a:solidFill>
            </a:endParaRP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4142F996-DE7C-3E47-BA8A-BBC00F96D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443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974DC2DB-1F0B-0942-9E0D-4F8920E609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8125" y="6537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A51751F-2270-49A4-BB3C-927B7CE032FE}" type="datetime1">
              <a:rPr lang="en-US" smtClean="0"/>
              <a:t>9/15/2020</a:t>
            </a:fld>
            <a:endParaRPr lang="en-US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2B05FB37-2E5D-9D48-A9B7-C9217B450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0675" y="65291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184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B7C4E4-2D06-490E-9697-F8F066CE1C1F}"/>
              </a:ext>
            </a:extLst>
          </p:cNvPr>
          <p:cNvSpPr/>
          <p:nvPr userDrawn="1"/>
        </p:nvSpPr>
        <p:spPr>
          <a:xfrm>
            <a:off x="0" y="6017606"/>
            <a:ext cx="12192000" cy="527467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F140E875-7581-43F3-85AE-4FC91D736F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350" y="6062943"/>
            <a:ext cx="997300" cy="3989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9221D3-8348-4325-9C95-16793EEF1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2380" y="153230"/>
            <a:ext cx="11121657" cy="75135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A689B4-7CB5-4150-A72A-0CECA6C94C1B}"/>
              </a:ext>
            </a:extLst>
          </p:cNvPr>
          <p:cNvSpPr/>
          <p:nvPr userDrawn="1"/>
        </p:nvSpPr>
        <p:spPr>
          <a:xfrm>
            <a:off x="712381" y="1239202"/>
            <a:ext cx="4557159" cy="196702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30B6CA-CF8E-4672-850C-BD70C9603821}"/>
              </a:ext>
            </a:extLst>
          </p:cNvPr>
          <p:cNvSpPr/>
          <p:nvPr userDrawn="1"/>
        </p:nvSpPr>
        <p:spPr>
          <a:xfrm>
            <a:off x="712380" y="3728614"/>
            <a:ext cx="4557159" cy="196702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DFA0AC-AA6C-48D9-975D-40B547596326}"/>
              </a:ext>
            </a:extLst>
          </p:cNvPr>
          <p:cNvSpPr/>
          <p:nvPr userDrawn="1"/>
        </p:nvSpPr>
        <p:spPr>
          <a:xfrm>
            <a:off x="6909500" y="1226548"/>
            <a:ext cx="4557159" cy="196702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E3B6A9-6BD0-49EC-BAE1-4EA85B6203D7}"/>
              </a:ext>
            </a:extLst>
          </p:cNvPr>
          <p:cNvSpPr/>
          <p:nvPr userDrawn="1"/>
        </p:nvSpPr>
        <p:spPr>
          <a:xfrm>
            <a:off x="6941734" y="3728614"/>
            <a:ext cx="4557159" cy="196702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7ACE795-39A5-44AF-BE69-ACAD8F8310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9538" y="1286467"/>
            <a:ext cx="4462841" cy="1847185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 sz="2400"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accent1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D70694BD-2766-4F24-B88E-F6B550AE66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9537" y="3788533"/>
            <a:ext cx="4462841" cy="1847185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 sz="2400"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accent1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1246A60D-83B3-4754-B14D-1E822DFD43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56658" y="1270715"/>
            <a:ext cx="4462841" cy="1847185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 sz="2400"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accent1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C65ADA2-B7F5-41AA-B308-B1E34FA3F68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36051" y="3791366"/>
            <a:ext cx="4462841" cy="1847185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 sz="2400"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accent1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60968C-3F33-C64B-A2A1-E1BACC190A76}"/>
              </a:ext>
            </a:extLst>
          </p:cNvPr>
          <p:cNvSpPr/>
          <p:nvPr userDrawn="1"/>
        </p:nvSpPr>
        <p:spPr>
          <a:xfrm>
            <a:off x="0" y="6502622"/>
            <a:ext cx="12192000" cy="123465"/>
          </a:xfrm>
          <a:prstGeom prst="rect">
            <a:avLst/>
          </a:prstGeom>
          <a:solidFill>
            <a:srgbClr val="F16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A518B"/>
              </a:solidFill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607386F5-F54A-234D-AC30-C50F06D595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443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A01B6C27-68DF-A946-B076-AD57BBA02C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8125" y="6537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2A76C0A-F963-4B67-A2BD-61EF0AEBD1FB}" type="datetime1">
              <a:rPr lang="en-US" smtClean="0"/>
              <a:t>9/15/2020</a:t>
            </a:fld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0949CC2-4815-9040-AE29-DA865A2CF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0675" y="65291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391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B7C4E4-2D06-490E-9697-F8F066CE1C1F}"/>
              </a:ext>
            </a:extLst>
          </p:cNvPr>
          <p:cNvSpPr/>
          <p:nvPr userDrawn="1"/>
        </p:nvSpPr>
        <p:spPr>
          <a:xfrm>
            <a:off x="0" y="6017606"/>
            <a:ext cx="12192000" cy="527467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F140E875-7581-43F3-85AE-4FC91D736F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350" y="6062943"/>
            <a:ext cx="997300" cy="3989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9221D3-8348-4325-9C95-16793EEF1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2380" y="153230"/>
            <a:ext cx="11121657" cy="75135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51F148-FE22-5F4B-9656-B9FD0B31FA6D}"/>
              </a:ext>
            </a:extLst>
          </p:cNvPr>
          <p:cNvSpPr/>
          <p:nvPr userDrawn="1"/>
        </p:nvSpPr>
        <p:spPr>
          <a:xfrm>
            <a:off x="0" y="6502622"/>
            <a:ext cx="12192000" cy="123465"/>
          </a:xfrm>
          <a:prstGeom prst="rect">
            <a:avLst/>
          </a:prstGeom>
          <a:solidFill>
            <a:srgbClr val="F16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A518B"/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61D1E651-A636-ED44-8643-D87936B7D4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443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5E373F66-282B-C84A-9B7B-612F107B44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8125" y="6537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7E6BCD4-2B8C-4B74-AE2A-565D3D055EAC}" type="datetime1">
              <a:rPr lang="en-US" smtClean="0"/>
              <a:t>9/15/2020</a:t>
            </a:fld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3B3F59D-D4CA-7848-B38D-7675195178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0675" y="65291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43862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19CEFC9-AAA7-49A4-8FDC-F89E6009086A}"/>
              </a:ext>
            </a:extLst>
          </p:cNvPr>
          <p:cNvSpPr/>
          <p:nvPr userDrawn="1"/>
        </p:nvSpPr>
        <p:spPr>
          <a:xfrm>
            <a:off x="0" y="6017606"/>
            <a:ext cx="12192000" cy="527467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7C878DE-4C84-4F9E-B3A9-9F718A6DA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350" y="6062943"/>
            <a:ext cx="997300" cy="3989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9B79DAE-CFAF-404D-BC10-36DC7525CF58}"/>
              </a:ext>
            </a:extLst>
          </p:cNvPr>
          <p:cNvSpPr/>
          <p:nvPr userDrawn="1"/>
        </p:nvSpPr>
        <p:spPr>
          <a:xfrm>
            <a:off x="0" y="6502622"/>
            <a:ext cx="12192000" cy="123465"/>
          </a:xfrm>
          <a:prstGeom prst="rect">
            <a:avLst/>
          </a:prstGeom>
          <a:solidFill>
            <a:srgbClr val="F16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A518B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EABCAA-819D-3348-9451-F8B72E04B5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443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6E019A-A2E1-144B-A66D-D804B12991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8125" y="6537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0B69273-D29D-42D3-AF95-C5A411D629E8}" type="datetime1">
              <a:rPr lang="en-US" smtClean="0"/>
              <a:t>9/15/2020</a:t>
            </a:fld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CA4099B-DB89-0449-ADCC-A2078A708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0675" y="65291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740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C9CA210-FEED-684B-A2A9-F54EDD7D2C65}"/>
              </a:ext>
            </a:extLst>
          </p:cNvPr>
          <p:cNvSpPr/>
          <p:nvPr userDrawn="1"/>
        </p:nvSpPr>
        <p:spPr>
          <a:xfrm>
            <a:off x="0" y="755373"/>
            <a:ext cx="12192000" cy="160571"/>
          </a:xfrm>
          <a:prstGeom prst="rect">
            <a:avLst/>
          </a:prstGeom>
          <a:solidFill>
            <a:schemeClr val="accent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7C4E4-2D06-490E-9697-F8F066CE1C1F}"/>
              </a:ext>
            </a:extLst>
          </p:cNvPr>
          <p:cNvSpPr/>
          <p:nvPr userDrawn="1"/>
        </p:nvSpPr>
        <p:spPr>
          <a:xfrm>
            <a:off x="241110" y="0"/>
            <a:ext cx="1583141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BE9050-50FF-4330-8FD2-DAA2A68D4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484" y="6492875"/>
            <a:ext cx="1585316" cy="365125"/>
          </a:xfrm>
        </p:spPr>
        <p:txBody>
          <a:bodyPr/>
          <a:lstStyle>
            <a:lvl1pPr algn="ctr">
              <a:defRPr/>
            </a:lvl1pPr>
          </a:lstStyle>
          <a:p>
            <a:fld id="{797DC7FB-1FBC-4401-AE95-536DA5324C55}" type="datetime1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81A91-6111-4E0C-A869-7E9C2FDE4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4"/>
            <a:ext cx="41148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5038C-8DCC-497B-8852-2117A77C8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0675" y="6492873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930A1659-99D2-374C-97EA-2635D11528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7" y="208290"/>
            <a:ext cx="997300" cy="39892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E90F83D7-4EC5-EE4E-83F7-C835C5446C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2290" y="199694"/>
            <a:ext cx="9515883" cy="54242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D6CB9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</p:spTree>
    <p:extLst>
      <p:ext uri="{BB962C8B-B14F-4D97-AF65-F5344CB8AC3E}">
        <p14:creationId xmlns:p14="http://schemas.microsoft.com/office/powerpoint/2010/main" val="48821077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7BD0F88F-B66B-F745-BA33-0143C27E5F2D}"/>
              </a:ext>
            </a:extLst>
          </p:cNvPr>
          <p:cNvSpPr/>
          <p:nvPr userDrawn="1"/>
        </p:nvSpPr>
        <p:spPr>
          <a:xfrm>
            <a:off x="0" y="755373"/>
            <a:ext cx="12192000" cy="160571"/>
          </a:xfrm>
          <a:prstGeom prst="rect">
            <a:avLst/>
          </a:prstGeom>
          <a:solidFill>
            <a:schemeClr val="accent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525C8F73-2D17-4CBB-8381-D1323C9DA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4"/>
            <a:ext cx="41148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333C5E1-1EDD-41B7-9D2F-B0420BABB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0675" y="6492873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56EDC-1A10-41B1-8C8A-3A9DA51A4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7415" y="1495651"/>
            <a:ext cx="8988726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800100" indent="-342900">
              <a:buClr>
                <a:srgbClr val="0D6CB9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228600">
              <a:buClr>
                <a:schemeClr val="accent2"/>
              </a:buClr>
              <a:buSzPct val="75000"/>
              <a:buFont typeface="Courier New" panose="02070309020205020404" pitchFamily="49" charset="0"/>
              <a:buChar char="o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600200" indent="-228600">
              <a:buClr>
                <a:srgbClr val="0D6CB9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FA6AE0-F5B6-6E49-8BB3-4004BFDD1F0B}"/>
              </a:ext>
            </a:extLst>
          </p:cNvPr>
          <p:cNvSpPr/>
          <p:nvPr userDrawn="1"/>
        </p:nvSpPr>
        <p:spPr>
          <a:xfrm>
            <a:off x="241110" y="0"/>
            <a:ext cx="1583141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F9FB4947-4D5F-954E-B552-4F263C8E98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484" y="6492875"/>
            <a:ext cx="1585316" cy="365125"/>
          </a:xfrm>
        </p:spPr>
        <p:txBody>
          <a:bodyPr/>
          <a:lstStyle>
            <a:lvl1pPr algn="ctr">
              <a:defRPr/>
            </a:lvl1pPr>
          </a:lstStyle>
          <a:p>
            <a:fld id="{C029CD90-E079-45CB-807F-48BAE35F3862}" type="datetime1">
              <a:rPr lang="en-US" smtClean="0"/>
              <a:t>9/15/2020</a:t>
            </a:fld>
            <a:endParaRPr lang="en-US"/>
          </a:p>
        </p:txBody>
      </p:sp>
      <p:pic>
        <p:nvPicPr>
          <p:cNvPr id="24" name="Picture 23" descr="A close up of a sign&#10;&#10;Description automatically generated">
            <a:extLst>
              <a:ext uri="{FF2B5EF4-FFF2-40B4-BE49-F238E27FC236}">
                <a16:creationId xmlns:a16="http://schemas.microsoft.com/office/drawing/2014/main" id="{D2FE67E8-1825-AB4D-A7FC-30A73E3B0E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7" y="208290"/>
            <a:ext cx="997300" cy="398921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498E68E3-D6C5-9245-99A9-607F1E2B05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2290" y="199694"/>
            <a:ext cx="9515883" cy="54242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D6CB9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</p:spTree>
    <p:extLst>
      <p:ext uri="{BB962C8B-B14F-4D97-AF65-F5344CB8AC3E}">
        <p14:creationId xmlns:p14="http://schemas.microsoft.com/office/powerpoint/2010/main" val="56615843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6E93DA6-A186-9940-9961-AE9EAE17F18C}"/>
              </a:ext>
            </a:extLst>
          </p:cNvPr>
          <p:cNvSpPr/>
          <p:nvPr userDrawn="1"/>
        </p:nvSpPr>
        <p:spPr>
          <a:xfrm>
            <a:off x="0" y="755373"/>
            <a:ext cx="12192000" cy="160571"/>
          </a:xfrm>
          <a:prstGeom prst="rect">
            <a:avLst/>
          </a:prstGeom>
          <a:solidFill>
            <a:schemeClr val="accent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969B0202-9DFD-4FCF-891E-B47E47F36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4"/>
            <a:ext cx="41148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887BB70-7752-40F0-9AD0-27AB3E938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0675" y="6492873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56EDC-1A10-41B1-8C8A-3A9DA51A4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118" y="1495651"/>
            <a:ext cx="4462819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07FE31F-6F7C-45E4-8003-85B28143C0E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077078" y="1478675"/>
            <a:ext cx="4462819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2EAA20-EA13-F943-95AF-7156B689A8C1}"/>
              </a:ext>
            </a:extLst>
          </p:cNvPr>
          <p:cNvSpPr/>
          <p:nvPr userDrawn="1"/>
        </p:nvSpPr>
        <p:spPr>
          <a:xfrm>
            <a:off x="241110" y="0"/>
            <a:ext cx="1583141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49262BE9-D596-EE49-8507-B79D803EBB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484" y="6492875"/>
            <a:ext cx="1585316" cy="365125"/>
          </a:xfrm>
        </p:spPr>
        <p:txBody>
          <a:bodyPr/>
          <a:lstStyle>
            <a:lvl1pPr algn="ctr">
              <a:defRPr/>
            </a:lvl1pPr>
          </a:lstStyle>
          <a:p>
            <a:fld id="{04C091C6-D9B9-4DA8-A203-63D4652290B5}" type="datetime1">
              <a:rPr lang="en-US" smtClean="0"/>
              <a:t>9/15/2020</a:t>
            </a:fld>
            <a:endParaRPr lang="en-US"/>
          </a:p>
        </p:txBody>
      </p:sp>
      <p:pic>
        <p:nvPicPr>
          <p:cNvPr id="22" name="Picture 21" descr="A close up of a sign&#10;&#10;Description automatically generated">
            <a:extLst>
              <a:ext uri="{FF2B5EF4-FFF2-40B4-BE49-F238E27FC236}">
                <a16:creationId xmlns:a16="http://schemas.microsoft.com/office/drawing/2014/main" id="{910B0988-AF98-C545-A6AB-AD57B467B0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7" y="208290"/>
            <a:ext cx="997300" cy="398921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BD5D7554-A478-8645-A569-84934EC2D6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2290" y="199694"/>
            <a:ext cx="9515883" cy="54242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D6CB9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</p:spTree>
    <p:extLst>
      <p:ext uri="{BB962C8B-B14F-4D97-AF65-F5344CB8AC3E}">
        <p14:creationId xmlns:p14="http://schemas.microsoft.com/office/powerpoint/2010/main" val="424773378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577DCAAF-B02B-B24A-8AB0-956BA9E81D63}"/>
              </a:ext>
            </a:extLst>
          </p:cNvPr>
          <p:cNvSpPr/>
          <p:nvPr userDrawn="1"/>
        </p:nvSpPr>
        <p:spPr>
          <a:xfrm>
            <a:off x="0" y="755373"/>
            <a:ext cx="12192000" cy="160571"/>
          </a:xfrm>
          <a:prstGeom prst="rect">
            <a:avLst/>
          </a:prstGeom>
          <a:solidFill>
            <a:schemeClr val="accent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6ECAAA4-813E-4564-BA0D-541DE6772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4"/>
            <a:ext cx="41148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627CC05B-DA50-4521-98AC-7116F4C50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0675" y="6492873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56EDC-1A10-41B1-8C8A-3A9DA51A4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1880" y="1285424"/>
            <a:ext cx="5308980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97521C-1BCE-4078-A60B-0FB9F0B5528E}"/>
              </a:ext>
            </a:extLst>
          </p:cNvPr>
          <p:cNvSpPr/>
          <p:nvPr userDrawn="1"/>
        </p:nvSpPr>
        <p:spPr>
          <a:xfrm>
            <a:off x="7719237" y="1285424"/>
            <a:ext cx="4114800" cy="435133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B1717F6-064F-44CB-A093-DF09DFF51A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19237" y="1285424"/>
            <a:ext cx="409248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28DAB3-C658-FA4C-9183-4169F5C77E36}"/>
              </a:ext>
            </a:extLst>
          </p:cNvPr>
          <p:cNvSpPr/>
          <p:nvPr userDrawn="1"/>
        </p:nvSpPr>
        <p:spPr>
          <a:xfrm>
            <a:off x="241110" y="0"/>
            <a:ext cx="1583141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53DBDFD6-DCC5-FE4D-9B49-5F5722AB8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484" y="6492875"/>
            <a:ext cx="1585316" cy="365125"/>
          </a:xfrm>
        </p:spPr>
        <p:txBody>
          <a:bodyPr/>
          <a:lstStyle>
            <a:lvl1pPr algn="ctr">
              <a:defRPr/>
            </a:lvl1pPr>
          </a:lstStyle>
          <a:p>
            <a:fld id="{139F256A-B918-4CB8-8922-60DEFBFF3DD6}" type="datetime1">
              <a:rPr lang="en-US" smtClean="0"/>
              <a:t>9/15/2020</a:t>
            </a:fld>
            <a:endParaRPr lang="en-US"/>
          </a:p>
        </p:txBody>
      </p:sp>
      <p:pic>
        <p:nvPicPr>
          <p:cNvPr id="24" name="Picture 23" descr="A close up of a sign&#10;&#10;Description automatically generated">
            <a:extLst>
              <a:ext uri="{FF2B5EF4-FFF2-40B4-BE49-F238E27FC236}">
                <a16:creationId xmlns:a16="http://schemas.microsoft.com/office/drawing/2014/main" id="{8C24448D-6ADF-8442-A000-775910CD0D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7" y="208290"/>
            <a:ext cx="997300" cy="398921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1165CA6F-4364-244F-9ABF-4E81C4523B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2290" y="199694"/>
            <a:ext cx="9515883" cy="54242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D6CB9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</p:spTree>
    <p:extLst>
      <p:ext uri="{BB962C8B-B14F-4D97-AF65-F5344CB8AC3E}">
        <p14:creationId xmlns:p14="http://schemas.microsoft.com/office/powerpoint/2010/main" val="4114205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67CC9ED6-411A-4AA2-93D9-7C6C1FA6E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4"/>
            <a:ext cx="41148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64CE446-9449-45AF-9B88-2402D6E07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0675" y="6492873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630556-1203-444D-9406-8EE318B5B62D}"/>
              </a:ext>
            </a:extLst>
          </p:cNvPr>
          <p:cNvSpPr/>
          <p:nvPr userDrawn="1"/>
        </p:nvSpPr>
        <p:spPr>
          <a:xfrm>
            <a:off x="2523919" y="3223527"/>
            <a:ext cx="2200275" cy="44767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5910CA-54F1-4812-905F-477F1B94A069}"/>
              </a:ext>
            </a:extLst>
          </p:cNvPr>
          <p:cNvSpPr/>
          <p:nvPr userDrawn="1"/>
        </p:nvSpPr>
        <p:spPr>
          <a:xfrm>
            <a:off x="4833731" y="3223527"/>
            <a:ext cx="2200275" cy="44767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12D5BA-B9DC-4C3A-8F29-0221C1A88107}"/>
              </a:ext>
            </a:extLst>
          </p:cNvPr>
          <p:cNvSpPr/>
          <p:nvPr userDrawn="1"/>
        </p:nvSpPr>
        <p:spPr>
          <a:xfrm>
            <a:off x="7143543" y="3223527"/>
            <a:ext cx="2200275" cy="44767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FE10E2-8D3B-4767-B6E0-27F1C0B4C047}"/>
              </a:ext>
            </a:extLst>
          </p:cNvPr>
          <p:cNvSpPr/>
          <p:nvPr userDrawn="1"/>
        </p:nvSpPr>
        <p:spPr>
          <a:xfrm>
            <a:off x="9453355" y="3223291"/>
            <a:ext cx="2200275" cy="44767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E6F3C4-95C1-49A1-8C1A-8B07DC3E6F2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616912" y="3681599"/>
            <a:ext cx="4763" cy="747027"/>
          </a:xfrm>
          <a:prstGeom prst="line">
            <a:avLst/>
          </a:prstGeom>
          <a:ln w="508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E8C7092-4FAF-491B-95F5-3A72870FA8D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929105" y="2390135"/>
            <a:ext cx="4763" cy="747027"/>
          </a:xfrm>
          <a:prstGeom prst="line">
            <a:avLst/>
          </a:prstGeom>
          <a:ln w="508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3C78854-7097-4280-ABBA-C6320921F609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8217485" y="3681598"/>
            <a:ext cx="4763" cy="747027"/>
          </a:xfrm>
          <a:prstGeom prst="line">
            <a:avLst/>
          </a:prstGeom>
          <a:ln w="508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0C4280E-0FDC-4BFA-9394-244BF06A903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443956" y="2390134"/>
            <a:ext cx="4763" cy="747027"/>
          </a:xfrm>
          <a:prstGeom prst="line">
            <a:avLst/>
          </a:prstGeom>
          <a:ln w="508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9A2BD7F4-C9CD-5E45-8A88-B96A3E033E78}"/>
              </a:ext>
            </a:extLst>
          </p:cNvPr>
          <p:cNvSpPr/>
          <p:nvPr userDrawn="1"/>
        </p:nvSpPr>
        <p:spPr>
          <a:xfrm>
            <a:off x="0" y="755373"/>
            <a:ext cx="12192000" cy="160571"/>
          </a:xfrm>
          <a:prstGeom prst="rect">
            <a:avLst/>
          </a:prstGeom>
          <a:solidFill>
            <a:schemeClr val="accent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B4592BA-DF80-CC4D-BC9D-88314565611D}"/>
              </a:ext>
            </a:extLst>
          </p:cNvPr>
          <p:cNvSpPr/>
          <p:nvPr userDrawn="1"/>
        </p:nvSpPr>
        <p:spPr>
          <a:xfrm>
            <a:off x="241110" y="0"/>
            <a:ext cx="1583141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ate Placeholder 3">
            <a:extLst>
              <a:ext uri="{FF2B5EF4-FFF2-40B4-BE49-F238E27FC236}">
                <a16:creationId xmlns:a16="http://schemas.microsoft.com/office/drawing/2014/main" id="{C9F3F664-C802-7249-A764-71E581FA3D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484" y="6492875"/>
            <a:ext cx="1585316" cy="365125"/>
          </a:xfrm>
        </p:spPr>
        <p:txBody>
          <a:bodyPr/>
          <a:lstStyle>
            <a:lvl1pPr algn="ctr">
              <a:defRPr/>
            </a:lvl1pPr>
          </a:lstStyle>
          <a:p>
            <a:fld id="{584668E7-1CF2-477C-96DB-3867A7831DCD}" type="datetime1">
              <a:rPr lang="en-US" smtClean="0"/>
              <a:t>9/15/2020</a:t>
            </a:fld>
            <a:endParaRPr lang="en-US"/>
          </a:p>
        </p:txBody>
      </p:sp>
      <p:pic>
        <p:nvPicPr>
          <p:cNvPr id="34" name="Picture 33" descr="A close up of a sign&#10;&#10;Description automatically generated">
            <a:extLst>
              <a:ext uri="{FF2B5EF4-FFF2-40B4-BE49-F238E27FC236}">
                <a16:creationId xmlns:a16="http://schemas.microsoft.com/office/drawing/2014/main" id="{D467C9B8-BC4D-7F47-8AA0-AA2F4BE0A2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7" y="208290"/>
            <a:ext cx="997300" cy="398921"/>
          </a:xfrm>
          <a:prstGeom prst="rect">
            <a:avLst/>
          </a:prstGeom>
        </p:spPr>
      </p:pic>
      <p:sp>
        <p:nvSpPr>
          <p:cNvPr id="35" name="Title 1">
            <a:extLst>
              <a:ext uri="{FF2B5EF4-FFF2-40B4-BE49-F238E27FC236}">
                <a16:creationId xmlns:a16="http://schemas.microsoft.com/office/drawing/2014/main" id="{6D8DE5CC-1AD4-EE46-B391-85AE43951F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2290" y="199694"/>
            <a:ext cx="9515883" cy="54242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D6CB9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</p:spTree>
    <p:extLst>
      <p:ext uri="{BB962C8B-B14F-4D97-AF65-F5344CB8AC3E}">
        <p14:creationId xmlns:p14="http://schemas.microsoft.com/office/powerpoint/2010/main" val="2695946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4AFA2-E06A-4591-8803-115E0A7928B1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DD3C-67CB-401A-9780-6C7EDFA5C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58983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52249239-F68B-4147-B1D1-C5BAEF52A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4"/>
            <a:ext cx="41148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B4F8CBC6-0EA4-454E-9AE7-330D0B07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0675" y="6492873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A689B4-7CB5-4150-A72A-0CECA6C94C1B}"/>
              </a:ext>
            </a:extLst>
          </p:cNvPr>
          <p:cNvSpPr/>
          <p:nvPr userDrawn="1"/>
        </p:nvSpPr>
        <p:spPr>
          <a:xfrm>
            <a:off x="2381529" y="1242035"/>
            <a:ext cx="4557159" cy="196702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30B6CA-CF8E-4672-850C-BD70C9603821}"/>
              </a:ext>
            </a:extLst>
          </p:cNvPr>
          <p:cNvSpPr/>
          <p:nvPr userDrawn="1"/>
        </p:nvSpPr>
        <p:spPr>
          <a:xfrm>
            <a:off x="2381528" y="3731447"/>
            <a:ext cx="4557159" cy="196702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DFA0AC-AA6C-48D9-975D-40B547596326}"/>
              </a:ext>
            </a:extLst>
          </p:cNvPr>
          <p:cNvSpPr/>
          <p:nvPr userDrawn="1"/>
        </p:nvSpPr>
        <p:spPr>
          <a:xfrm>
            <a:off x="7223399" y="1226548"/>
            <a:ext cx="4557159" cy="196702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E3B6A9-6BD0-49EC-BAE1-4EA85B6203D7}"/>
              </a:ext>
            </a:extLst>
          </p:cNvPr>
          <p:cNvSpPr/>
          <p:nvPr userDrawn="1"/>
        </p:nvSpPr>
        <p:spPr>
          <a:xfrm>
            <a:off x="7255633" y="3728614"/>
            <a:ext cx="4557159" cy="196702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7ACE795-39A5-44AF-BE69-ACAD8F8310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28686" y="1289300"/>
            <a:ext cx="4462841" cy="1847185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800100" indent="-342900">
              <a:buClr>
                <a:srgbClr val="0D6CB9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D70694BD-2766-4F24-B88E-F6B550AE66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428685" y="3791366"/>
            <a:ext cx="4462841" cy="1847185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-228600">
              <a:buClr>
                <a:srgbClr val="0D6CB9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1246A60D-83B3-4754-B14D-1E822DFD43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70557" y="1270715"/>
            <a:ext cx="4462841" cy="1847185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-228600">
              <a:buClr>
                <a:srgbClr val="0D6CB9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C65ADA2-B7F5-41AA-B308-B1E34FA3F68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49950" y="3791366"/>
            <a:ext cx="4462841" cy="1847185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-228600">
              <a:buClr>
                <a:srgbClr val="0D6CB9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5" name="Picture 24" descr="A close up of a sign&#10;&#10;Description automatically generated">
            <a:extLst>
              <a:ext uri="{FF2B5EF4-FFF2-40B4-BE49-F238E27FC236}">
                <a16:creationId xmlns:a16="http://schemas.microsoft.com/office/drawing/2014/main" id="{FDDB49D4-8143-9B46-A2E3-F54C2E2C22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7" y="208290"/>
            <a:ext cx="997300" cy="398921"/>
          </a:xfrm>
          <a:prstGeom prst="rect">
            <a:avLst/>
          </a:prstGeom>
        </p:spPr>
      </p:pic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E45AD176-A492-564A-9120-30D5931E75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484" y="6492875"/>
            <a:ext cx="1585316" cy="365125"/>
          </a:xfrm>
        </p:spPr>
        <p:txBody>
          <a:bodyPr/>
          <a:lstStyle>
            <a:lvl1pPr algn="ctr">
              <a:defRPr/>
            </a:lvl1pPr>
          </a:lstStyle>
          <a:p>
            <a:fld id="{10882555-260C-480C-889F-F50F9EB6625D}" type="datetime1">
              <a:rPr lang="en-US" smtClean="0"/>
              <a:t>9/15/2020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2D2368-DB91-5641-B72D-CAD3B3692E26}"/>
              </a:ext>
            </a:extLst>
          </p:cNvPr>
          <p:cNvSpPr/>
          <p:nvPr userDrawn="1"/>
        </p:nvSpPr>
        <p:spPr>
          <a:xfrm>
            <a:off x="0" y="755373"/>
            <a:ext cx="12192000" cy="160571"/>
          </a:xfrm>
          <a:prstGeom prst="rect">
            <a:avLst/>
          </a:prstGeom>
          <a:solidFill>
            <a:schemeClr val="accent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2FE50E5-E585-294D-8EA1-6FF47F94FAEF}"/>
              </a:ext>
            </a:extLst>
          </p:cNvPr>
          <p:cNvSpPr/>
          <p:nvPr userDrawn="1"/>
        </p:nvSpPr>
        <p:spPr>
          <a:xfrm>
            <a:off x="241110" y="0"/>
            <a:ext cx="1583141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24516B70-534E-B846-AFCE-7DEC40C1C0F1}"/>
              </a:ext>
            </a:extLst>
          </p:cNvPr>
          <p:cNvSpPr txBox="1">
            <a:spLocks/>
          </p:cNvSpPr>
          <p:nvPr userDrawn="1"/>
        </p:nvSpPr>
        <p:spPr>
          <a:xfrm>
            <a:off x="243484" y="6492875"/>
            <a:ext cx="15853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6A0AD2-53AF-4D84-8AC9-3DBC493F2F75}" type="datetimeFigureOut">
              <a:rPr lang="en-US" smtClean="0"/>
              <a:pPr/>
              <a:t>9/15/2020</a:t>
            </a:fld>
            <a:endParaRPr lang="en-US"/>
          </a:p>
        </p:txBody>
      </p:sp>
      <p:pic>
        <p:nvPicPr>
          <p:cNvPr id="31" name="Picture 30" descr="A close up of a sign&#10;&#10;Description automatically generated">
            <a:extLst>
              <a:ext uri="{FF2B5EF4-FFF2-40B4-BE49-F238E27FC236}">
                <a16:creationId xmlns:a16="http://schemas.microsoft.com/office/drawing/2014/main" id="{1D042591-5AE2-0747-992B-D891310041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7" y="208290"/>
            <a:ext cx="997300" cy="398921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6BF1E2C7-B4C7-9940-9534-D5A78B0DBD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2290" y="199694"/>
            <a:ext cx="9515883" cy="54242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D6CB9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</p:spTree>
    <p:extLst>
      <p:ext uri="{BB962C8B-B14F-4D97-AF65-F5344CB8AC3E}">
        <p14:creationId xmlns:p14="http://schemas.microsoft.com/office/powerpoint/2010/main" val="30571897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BE9050-50FF-4330-8FD2-DAA2A68D4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7797" y="6492875"/>
            <a:ext cx="2743200" cy="365125"/>
          </a:xfrm>
        </p:spPr>
        <p:txBody>
          <a:bodyPr/>
          <a:lstStyle/>
          <a:p>
            <a:fld id="{2388A5B8-CB3C-41FA-89A3-7A56A98C6C40}" type="datetime1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81A91-6111-4E0C-A869-7E9C2FDE4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4"/>
            <a:ext cx="41148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5038C-8DCC-497B-8852-2117A77C8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0675" y="6492873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3434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17A0E8C-5BD7-4700-910D-186567B7387F}"/>
              </a:ext>
            </a:extLst>
          </p:cNvPr>
          <p:cNvSpPr/>
          <p:nvPr userDrawn="1"/>
        </p:nvSpPr>
        <p:spPr>
          <a:xfrm>
            <a:off x="0" y="164595"/>
            <a:ext cx="12192000" cy="751350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525C8F73-2D17-4CBB-8381-D1323C9DA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4"/>
            <a:ext cx="41148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333C5E1-1EDD-41B7-9D2F-B0420BABB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0675" y="6492873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9221D3-8348-4325-9C95-16793EEF1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1841" y="167275"/>
            <a:ext cx="9630770" cy="75135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56EDC-1A10-41B1-8C8A-3A9DA51A4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7415" y="1495651"/>
            <a:ext cx="8988726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19BB631-3C3A-404F-9486-4A9AD6558D7E}"/>
              </a:ext>
            </a:extLst>
          </p:cNvPr>
          <p:cNvSpPr/>
          <p:nvPr userDrawn="1"/>
        </p:nvSpPr>
        <p:spPr>
          <a:xfrm>
            <a:off x="241110" y="0"/>
            <a:ext cx="1583141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77C9D04E-46AF-E54D-9D39-9FEF716330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484" y="6492875"/>
            <a:ext cx="1585316" cy="365125"/>
          </a:xfrm>
        </p:spPr>
        <p:txBody>
          <a:bodyPr/>
          <a:lstStyle>
            <a:lvl1pPr algn="ctr">
              <a:defRPr/>
            </a:lvl1pPr>
          </a:lstStyle>
          <a:p>
            <a:fld id="{D4A7AB0D-6AA6-44D9-A0D7-1FC77528DE32}" type="datetime1">
              <a:rPr lang="en-US" smtClean="0"/>
              <a:t>9/15/2020</a:t>
            </a:fld>
            <a:endParaRPr lang="en-US"/>
          </a:p>
        </p:txBody>
      </p:sp>
      <p:pic>
        <p:nvPicPr>
          <p:cNvPr id="19" name="Picture 18" descr="A close up of a sign&#10;&#10;Description automatically generated">
            <a:extLst>
              <a:ext uri="{FF2B5EF4-FFF2-40B4-BE49-F238E27FC236}">
                <a16:creationId xmlns:a16="http://schemas.microsoft.com/office/drawing/2014/main" id="{DAF1344F-A4C1-B246-84D0-1D67018FF5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7" y="208290"/>
            <a:ext cx="997300" cy="39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5713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0C87E2D-FAD5-4CD6-9B9E-DF4D175EE0DC}"/>
              </a:ext>
            </a:extLst>
          </p:cNvPr>
          <p:cNvSpPr/>
          <p:nvPr userDrawn="1"/>
        </p:nvSpPr>
        <p:spPr>
          <a:xfrm>
            <a:off x="0" y="164595"/>
            <a:ext cx="12192000" cy="751350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E4F90356-E557-4622-94C2-A683DA8E87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7797" y="6492875"/>
            <a:ext cx="2743200" cy="365125"/>
          </a:xfrm>
        </p:spPr>
        <p:txBody>
          <a:bodyPr/>
          <a:lstStyle/>
          <a:p>
            <a:fld id="{F81A4A8F-1ECF-4B8A-A3AF-61EE807999AD}" type="datetime1">
              <a:rPr lang="en-US" smtClean="0"/>
              <a:t>9/15/2020</a:t>
            </a:fld>
            <a:endParaRPr lang="en-US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969B0202-9DFD-4FCF-891E-B47E47F36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4"/>
            <a:ext cx="41148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887BB70-7752-40F0-9AD0-27AB3E938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0675" y="6492873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9221D3-8348-4325-9C95-16793EEF1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0119" y="153230"/>
            <a:ext cx="9513918" cy="75135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56EDC-1A10-41B1-8C8A-3A9DA51A4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118" y="1495651"/>
            <a:ext cx="4462819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07FE31F-6F7C-45E4-8003-85B28143C0E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077078" y="1478675"/>
            <a:ext cx="4462819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757E269-44EA-2844-9B22-F017403D625E}"/>
              </a:ext>
            </a:extLst>
          </p:cNvPr>
          <p:cNvSpPr/>
          <p:nvPr userDrawn="1"/>
        </p:nvSpPr>
        <p:spPr>
          <a:xfrm>
            <a:off x="241110" y="0"/>
            <a:ext cx="1583141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AEB296D3-703D-C04F-9ED9-0F2A0F4651CC}"/>
              </a:ext>
            </a:extLst>
          </p:cNvPr>
          <p:cNvSpPr txBox="1">
            <a:spLocks/>
          </p:cNvSpPr>
          <p:nvPr userDrawn="1"/>
        </p:nvSpPr>
        <p:spPr>
          <a:xfrm>
            <a:off x="243484" y="6492875"/>
            <a:ext cx="15853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6A0AD2-53AF-4D84-8AC9-3DBC493F2F75}" type="datetimeFigureOut">
              <a:rPr lang="en-US" smtClean="0"/>
              <a:pPr/>
              <a:t>9/15/2020</a:t>
            </a:fld>
            <a:endParaRPr lang="en-US"/>
          </a:p>
        </p:txBody>
      </p:sp>
      <p:pic>
        <p:nvPicPr>
          <p:cNvPr id="20" name="Picture 19" descr="A close up of a sign&#10;&#10;Description automatically generated">
            <a:extLst>
              <a:ext uri="{FF2B5EF4-FFF2-40B4-BE49-F238E27FC236}">
                <a16:creationId xmlns:a16="http://schemas.microsoft.com/office/drawing/2014/main" id="{4DF7DD12-0BD0-204E-A4BA-F2E71254F3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7" y="208290"/>
            <a:ext cx="997300" cy="39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4833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8F225BF-6018-4E25-96E5-020EDE4E074B}"/>
              </a:ext>
            </a:extLst>
          </p:cNvPr>
          <p:cNvSpPr/>
          <p:nvPr userDrawn="1"/>
        </p:nvSpPr>
        <p:spPr>
          <a:xfrm>
            <a:off x="0" y="164595"/>
            <a:ext cx="12192000" cy="751350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6ECAAA4-813E-4564-BA0D-541DE6772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4"/>
            <a:ext cx="41148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627CC05B-DA50-4521-98AC-7116F4C50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0675" y="6492873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9221D3-8348-4325-9C95-16793EEF1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58408" y="164595"/>
            <a:ext cx="9919861" cy="75135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56EDC-1A10-41B1-8C8A-3A9DA51A4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1880" y="1285424"/>
            <a:ext cx="5308980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97521C-1BCE-4078-A60B-0FB9F0B5528E}"/>
              </a:ext>
            </a:extLst>
          </p:cNvPr>
          <p:cNvSpPr/>
          <p:nvPr userDrawn="1"/>
        </p:nvSpPr>
        <p:spPr>
          <a:xfrm>
            <a:off x="7719237" y="1285424"/>
            <a:ext cx="4114800" cy="435133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B1717F6-064F-44CB-A093-DF09DFF51A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19237" y="1285424"/>
            <a:ext cx="409248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8F072F-C70B-384C-BB1F-23F1D691A60B}"/>
              </a:ext>
            </a:extLst>
          </p:cNvPr>
          <p:cNvSpPr/>
          <p:nvPr userDrawn="1"/>
        </p:nvSpPr>
        <p:spPr>
          <a:xfrm>
            <a:off x="241110" y="0"/>
            <a:ext cx="1583141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D7719160-ED60-8045-8675-2D2E52240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484" y="6492875"/>
            <a:ext cx="1585316" cy="365125"/>
          </a:xfrm>
        </p:spPr>
        <p:txBody>
          <a:bodyPr/>
          <a:lstStyle>
            <a:lvl1pPr algn="ctr">
              <a:defRPr/>
            </a:lvl1pPr>
          </a:lstStyle>
          <a:p>
            <a:fld id="{6F25B994-6CFB-438F-830A-7EF26A4AE90D}" type="datetime1">
              <a:rPr lang="en-US" smtClean="0"/>
              <a:t>9/15/2020</a:t>
            </a:fld>
            <a:endParaRPr lang="en-US"/>
          </a:p>
        </p:txBody>
      </p:sp>
      <p:pic>
        <p:nvPicPr>
          <p:cNvPr id="21" name="Picture 20" descr="A close up of a sign&#10;&#10;Description automatically generated">
            <a:extLst>
              <a:ext uri="{FF2B5EF4-FFF2-40B4-BE49-F238E27FC236}">
                <a16:creationId xmlns:a16="http://schemas.microsoft.com/office/drawing/2014/main" id="{ECDAB876-A886-C54C-ACB6-BF7126E392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7" y="208290"/>
            <a:ext cx="997300" cy="39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32494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C02CBCA-AFCA-4598-B68B-76039CBECC82}"/>
              </a:ext>
            </a:extLst>
          </p:cNvPr>
          <p:cNvSpPr/>
          <p:nvPr userDrawn="1"/>
        </p:nvSpPr>
        <p:spPr>
          <a:xfrm>
            <a:off x="0" y="164595"/>
            <a:ext cx="12192000" cy="751350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67CC9ED6-411A-4AA2-93D9-7C6C1FA6E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4"/>
            <a:ext cx="41148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64CE446-9449-45AF-9B88-2402D6E07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0675" y="6492873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9221D3-8348-4325-9C95-16793EEF1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47249" y="168668"/>
            <a:ext cx="9884676" cy="75135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630556-1203-444D-9406-8EE318B5B62D}"/>
              </a:ext>
            </a:extLst>
          </p:cNvPr>
          <p:cNvSpPr/>
          <p:nvPr userDrawn="1"/>
        </p:nvSpPr>
        <p:spPr>
          <a:xfrm>
            <a:off x="2484163" y="3223527"/>
            <a:ext cx="2200275" cy="44767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5910CA-54F1-4812-905F-477F1B94A069}"/>
              </a:ext>
            </a:extLst>
          </p:cNvPr>
          <p:cNvSpPr/>
          <p:nvPr userDrawn="1"/>
        </p:nvSpPr>
        <p:spPr>
          <a:xfrm>
            <a:off x="4793975" y="3223527"/>
            <a:ext cx="2200275" cy="44767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12D5BA-B9DC-4C3A-8F29-0221C1A88107}"/>
              </a:ext>
            </a:extLst>
          </p:cNvPr>
          <p:cNvSpPr/>
          <p:nvPr userDrawn="1"/>
        </p:nvSpPr>
        <p:spPr>
          <a:xfrm>
            <a:off x="7103787" y="3223527"/>
            <a:ext cx="2200275" cy="44767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FE10E2-8D3B-4767-B6E0-27F1C0B4C047}"/>
              </a:ext>
            </a:extLst>
          </p:cNvPr>
          <p:cNvSpPr/>
          <p:nvPr userDrawn="1"/>
        </p:nvSpPr>
        <p:spPr>
          <a:xfrm>
            <a:off x="9413599" y="3223291"/>
            <a:ext cx="2200275" cy="44767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66C6169-6835-4943-80F4-23BCECDD3F0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32717" y="2472427"/>
            <a:ext cx="4763" cy="747027"/>
          </a:xfrm>
          <a:prstGeom prst="line">
            <a:avLst/>
          </a:prstGeom>
          <a:ln w="508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E6F3C4-95C1-49A1-8C1A-8B07DC3E6F2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577156" y="3681599"/>
            <a:ext cx="4763" cy="747027"/>
          </a:xfrm>
          <a:prstGeom prst="line">
            <a:avLst/>
          </a:prstGeom>
          <a:ln w="508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E8C7092-4FAF-491B-95F5-3A72870FA8D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889349" y="2390135"/>
            <a:ext cx="4763" cy="747027"/>
          </a:xfrm>
          <a:prstGeom prst="line">
            <a:avLst/>
          </a:prstGeom>
          <a:ln w="508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3C78854-7097-4280-ABBA-C6320921F609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8177729" y="3681598"/>
            <a:ext cx="4763" cy="747027"/>
          </a:xfrm>
          <a:prstGeom prst="line">
            <a:avLst/>
          </a:prstGeom>
          <a:ln w="508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0C4280E-0FDC-4BFA-9394-244BF06A903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404200" y="2390134"/>
            <a:ext cx="4763" cy="747027"/>
          </a:xfrm>
          <a:prstGeom prst="line">
            <a:avLst/>
          </a:prstGeom>
          <a:ln w="508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911C78B-F852-454F-903B-A9ACC1E0058D}"/>
              </a:ext>
            </a:extLst>
          </p:cNvPr>
          <p:cNvSpPr/>
          <p:nvPr userDrawn="1"/>
        </p:nvSpPr>
        <p:spPr>
          <a:xfrm>
            <a:off x="241110" y="0"/>
            <a:ext cx="1583141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69562053-D36A-6A4C-81AC-15D58F021C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484" y="6492875"/>
            <a:ext cx="1585316" cy="365125"/>
          </a:xfrm>
        </p:spPr>
        <p:txBody>
          <a:bodyPr/>
          <a:lstStyle>
            <a:lvl1pPr algn="ctr">
              <a:defRPr/>
            </a:lvl1pPr>
          </a:lstStyle>
          <a:p>
            <a:fld id="{0F116F12-4963-4D67-823E-F7CBE776B745}" type="datetime1">
              <a:rPr lang="en-US" smtClean="0"/>
              <a:t>9/15/2020</a:t>
            </a:fld>
            <a:endParaRPr lang="en-US"/>
          </a:p>
        </p:txBody>
      </p:sp>
      <p:pic>
        <p:nvPicPr>
          <p:cNvPr id="28" name="Picture 27" descr="A close up of a sign&#10;&#10;Description automatically generated">
            <a:extLst>
              <a:ext uri="{FF2B5EF4-FFF2-40B4-BE49-F238E27FC236}">
                <a16:creationId xmlns:a16="http://schemas.microsoft.com/office/drawing/2014/main" id="{F37422CB-060A-BE49-AEEC-D38C146ED0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7" y="208290"/>
            <a:ext cx="997300" cy="39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5162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D5F1119D-21B3-4E72-8273-39944FAB4016}"/>
              </a:ext>
            </a:extLst>
          </p:cNvPr>
          <p:cNvSpPr/>
          <p:nvPr userDrawn="1"/>
        </p:nvSpPr>
        <p:spPr>
          <a:xfrm>
            <a:off x="0" y="164595"/>
            <a:ext cx="12192000" cy="751350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52249239-F68B-4147-B1D1-C5BAEF52A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4"/>
            <a:ext cx="41148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B4F8CBC6-0EA4-454E-9AE7-330D0B07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0675" y="6492873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9221D3-8348-4325-9C95-16793EEF1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8857" y="164595"/>
            <a:ext cx="11121657" cy="75135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A689B4-7CB5-4150-A72A-0CECA6C94C1B}"/>
              </a:ext>
            </a:extLst>
          </p:cNvPr>
          <p:cNvSpPr/>
          <p:nvPr userDrawn="1"/>
        </p:nvSpPr>
        <p:spPr>
          <a:xfrm>
            <a:off x="2381529" y="1242035"/>
            <a:ext cx="4557159" cy="196702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30B6CA-CF8E-4672-850C-BD70C9603821}"/>
              </a:ext>
            </a:extLst>
          </p:cNvPr>
          <p:cNvSpPr/>
          <p:nvPr userDrawn="1"/>
        </p:nvSpPr>
        <p:spPr>
          <a:xfrm>
            <a:off x="2381528" y="3731447"/>
            <a:ext cx="4557159" cy="196702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DFA0AC-AA6C-48D9-975D-40B547596326}"/>
              </a:ext>
            </a:extLst>
          </p:cNvPr>
          <p:cNvSpPr/>
          <p:nvPr userDrawn="1"/>
        </p:nvSpPr>
        <p:spPr>
          <a:xfrm>
            <a:off x="7223399" y="1226548"/>
            <a:ext cx="4557159" cy="196702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E3B6A9-6BD0-49EC-BAE1-4EA85B6203D7}"/>
              </a:ext>
            </a:extLst>
          </p:cNvPr>
          <p:cNvSpPr/>
          <p:nvPr userDrawn="1"/>
        </p:nvSpPr>
        <p:spPr>
          <a:xfrm>
            <a:off x="7255633" y="3728614"/>
            <a:ext cx="4557159" cy="196702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7ACE795-39A5-44AF-BE69-ACAD8F8310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28686" y="1289300"/>
            <a:ext cx="4462841" cy="1847185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 sz="2400"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accent1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D70694BD-2766-4F24-B88E-F6B550AE66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428685" y="3791366"/>
            <a:ext cx="4462841" cy="1847185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 sz="2400"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accent1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1246A60D-83B3-4754-B14D-1E822DFD43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70557" y="1270715"/>
            <a:ext cx="4462841" cy="1847185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 sz="2400"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accent1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C65ADA2-B7F5-41AA-B308-B1E34FA3F68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49950" y="3791366"/>
            <a:ext cx="4462841" cy="1847185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 sz="2400"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accent1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5B85CF5-636A-E440-B11A-092206235E22}"/>
              </a:ext>
            </a:extLst>
          </p:cNvPr>
          <p:cNvSpPr/>
          <p:nvPr userDrawn="1"/>
        </p:nvSpPr>
        <p:spPr>
          <a:xfrm>
            <a:off x="241110" y="0"/>
            <a:ext cx="1583141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ate Placeholder 3">
            <a:extLst>
              <a:ext uri="{FF2B5EF4-FFF2-40B4-BE49-F238E27FC236}">
                <a16:creationId xmlns:a16="http://schemas.microsoft.com/office/drawing/2014/main" id="{C737E72E-CFE8-C948-A232-7E5E0DBB5B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484" y="6492875"/>
            <a:ext cx="1585316" cy="365125"/>
          </a:xfrm>
        </p:spPr>
        <p:txBody>
          <a:bodyPr/>
          <a:lstStyle>
            <a:lvl1pPr algn="ctr">
              <a:defRPr/>
            </a:lvl1pPr>
          </a:lstStyle>
          <a:p>
            <a:fld id="{B30B5321-2207-4185-AA39-576FC24F71E8}" type="datetime1">
              <a:rPr lang="en-US" smtClean="0"/>
              <a:t>9/15/2020</a:t>
            </a:fld>
            <a:endParaRPr lang="en-US"/>
          </a:p>
        </p:txBody>
      </p:sp>
      <p:pic>
        <p:nvPicPr>
          <p:cNvPr id="26" name="Picture 25" descr="A close up of a sign&#10;&#10;Description automatically generated">
            <a:extLst>
              <a:ext uri="{FF2B5EF4-FFF2-40B4-BE49-F238E27FC236}">
                <a16:creationId xmlns:a16="http://schemas.microsoft.com/office/drawing/2014/main" id="{9516DD73-EFAF-4D47-841B-1104248EF1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7" y="208290"/>
            <a:ext cx="997300" cy="39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2757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FD6C3F4-C7B6-4613-8B33-6EBE2B01DE7B}"/>
              </a:ext>
            </a:extLst>
          </p:cNvPr>
          <p:cNvSpPr/>
          <p:nvPr userDrawn="1"/>
        </p:nvSpPr>
        <p:spPr>
          <a:xfrm>
            <a:off x="0" y="164595"/>
            <a:ext cx="12192000" cy="751350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9221D3-8348-4325-9C95-16793EEF1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2291" y="252702"/>
            <a:ext cx="9131780" cy="575136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add header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81A91-6111-4E0C-A869-7E9C2FDE4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4"/>
            <a:ext cx="41148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5038C-8DCC-497B-8852-2117A77C8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0675" y="6492873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B5F3F2-7038-D944-BB35-28CDB39B19DA}"/>
              </a:ext>
            </a:extLst>
          </p:cNvPr>
          <p:cNvSpPr/>
          <p:nvPr userDrawn="1"/>
        </p:nvSpPr>
        <p:spPr>
          <a:xfrm>
            <a:off x="241110" y="0"/>
            <a:ext cx="1583141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4045A7A8-30EA-074D-AD8F-CCCE7D8D88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484" y="6492875"/>
            <a:ext cx="1585316" cy="365125"/>
          </a:xfrm>
        </p:spPr>
        <p:txBody>
          <a:bodyPr/>
          <a:lstStyle>
            <a:lvl1pPr algn="ctr">
              <a:defRPr/>
            </a:lvl1pPr>
          </a:lstStyle>
          <a:p>
            <a:fld id="{B8F015AD-E598-452C-9343-2C9C54939249}" type="datetime1">
              <a:rPr lang="en-US" smtClean="0"/>
              <a:t>9/15/2020</a:t>
            </a:fld>
            <a:endParaRPr lang="en-US"/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210F5092-1527-9B43-8ADE-35FC8A3822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7" y="208290"/>
            <a:ext cx="997300" cy="39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0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4AFA2-E06A-4591-8803-115E0A7928B1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DD3C-67CB-401A-9780-6C7EDFA5C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517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4AFA2-E06A-4591-8803-115E0A7928B1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DD3C-67CB-401A-9780-6C7EDFA5C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980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34" Type="http://schemas.openxmlformats.org/officeDocument/2006/relationships/theme" Target="../theme/theme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slideLayout" Target="../slideLayouts/slideLayout77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4AFA2-E06A-4591-8803-115E0A7928B1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BDD3C-67CB-401A-9780-6C7EDFA5C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977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FDC3A-A8AA-4F1D-AA21-9A2D61C8F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DEC9B-70A8-408F-A12A-FDA4C5182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3F5B1-0E3F-43B8-9001-3E9E24C9D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6637A6-8BF7-43C3-BFCD-5BBD8EC424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5BF25-FE10-408B-AFBE-AF0F685C1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011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52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31B4-8886-884C-97D5-3124897D6AD0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96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36F96-CFF5-43CD-9E03-D06E3B2A0E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443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3C28EB-BCA9-43F7-A9C9-9BC5A31B85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8125" y="6537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FF062A78-5682-4338-8A74-A102432516DF}" type="datetime1">
              <a:rPr lang="en-US" smtClean="0"/>
              <a:t>9/15/2020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67911F-0FB9-4538-A2CE-203712435F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0675" y="65291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9C126A4-BD19-47E2-8A0E-0DE1B9D8C9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0FB3CC-93E0-4E44-B4B3-913813400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953" y="104134"/>
            <a:ext cx="11164188" cy="751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733550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  <p:sldLayoutId id="2147483722" r:id="rId26"/>
    <p:sldLayoutId id="2147483723" r:id="rId27"/>
    <p:sldLayoutId id="2147483724" r:id="rId28"/>
    <p:sldLayoutId id="2147483725" r:id="rId29"/>
    <p:sldLayoutId id="2147483726" r:id="rId30"/>
    <p:sldLayoutId id="2147483727" r:id="rId31"/>
    <p:sldLayoutId id="2147483728" r:id="rId32"/>
    <p:sldLayoutId id="214748372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Wingdings" panose="05000000000000000000" pitchFamily="2" charset="2"/>
        <a:buChar char="§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anose="05000000000000000000" pitchFamily="2" charset="2"/>
        <a:buChar char="§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Relationship Id="rId5" Type="http://schemas.openxmlformats.org/officeDocument/2006/relationships/hyperlink" Target="mailto:andrea.Brinnel@ct.gov" TargetMode="Externa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hyperlink" Target="mailto:andrea.Brinnel@ct.gov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t.gov/-/media/SDE/Special-Education/Covid/PartCtoPartB_COVID19EmergencyFlowChart_draft3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5.jpg"/><Relationship Id="rId5" Type="http://schemas.openxmlformats.org/officeDocument/2006/relationships/image" Target="../media/image17.png"/><Relationship Id="rId4" Type="http://schemas.openxmlformats.org/officeDocument/2006/relationships/hyperlink" Target="https://portal.ct.gov/-/media/SDE/Digest/2019-20/OEC-CSDE-Joint-Memo-Transitioning-to-K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t.gov/-/media/SDE/ESSA/TransitioningToKindergarten_WhyWhatHow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jp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42565C-E3CC-4EF0-8093-88FCC788A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802734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C27248-76B8-46F5-9178-C3FDF5F5D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620" y="1471351"/>
            <a:ext cx="7108911" cy="40166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Transitions and Learning Supports in a Pandemic Context</a:t>
            </a:r>
            <a:b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6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831D6-CD90-43F7-AE74-F0536CDD7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03178" y="561475"/>
            <a:ext cx="3000907" cy="56468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Panelists:</a:t>
            </a: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Andrea </a:t>
            </a:r>
            <a:r>
              <a:rPr lang="en-US" sz="18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Brinnel</a:t>
            </a:r>
            <a:r>
              <a: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IDEA Part 619 Part B Manager, Connecticut State Department of Education</a:t>
            </a:r>
          </a:p>
          <a:p>
            <a:r>
              <a: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Jane Walsh, 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Early Education Department, Denver Public Schools (CO)</a:t>
            </a:r>
          </a:p>
          <a:p>
            <a:r>
              <a:rPr lang="en-US" sz="1800" b="1" dirty="0">
                <a:solidFill>
                  <a:schemeClr val="tx1"/>
                </a:solidFill>
              </a:rPr>
              <a:t>Lauren </a:t>
            </a:r>
            <a:r>
              <a:rPr lang="en-US" sz="1800" b="1" dirty="0" err="1">
                <a:solidFill>
                  <a:schemeClr val="tx1"/>
                </a:solidFill>
              </a:rPr>
              <a:t>Zbyszinski</a:t>
            </a:r>
            <a:r>
              <a:rPr lang="en-US" sz="1800" b="1" dirty="0">
                <a:solidFill>
                  <a:schemeClr val="tx1"/>
                </a:solidFill>
              </a:rPr>
              <a:t>, </a:t>
            </a:r>
            <a:r>
              <a:rPr lang="en-US" sz="1800" dirty="0">
                <a:solidFill>
                  <a:schemeClr val="tx1"/>
                </a:solidFill>
              </a:rPr>
              <a:t>Inter-agency Deputy Director of Early Childhood, Texas Education Agency</a:t>
            </a:r>
          </a:p>
          <a:p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Moderator:</a:t>
            </a:r>
          </a:p>
          <a:p>
            <a:r>
              <a:rPr lang="en-US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Kristie </a:t>
            </a:r>
            <a:r>
              <a: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Kauerz, 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Director, National P-3 Center, University of Colorado Denver</a:t>
            </a: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D686D9-DBE0-49C4-8FC3-8CC733C66088}"/>
              </a:ext>
            </a:extLst>
          </p:cNvPr>
          <p:cNvSpPr/>
          <p:nvPr/>
        </p:nvSpPr>
        <p:spPr>
          <a:xfrm>
            <a:off x="879620" y="979903"/>
            <a:ext cx="1051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Session 2</a:t>
            </a:r>
          </a:p>
        </p:txBody>
      </p:sp>
    </p:spTree>
    <p:extLst>
      <p:ext uri="{BB962C8B-B14F-4D97-AF65-F5344CB8AC3E}">
        <p14:creationId xmlns:p14="http://schemas.microsoft.com/office/powerpoint/2010/main" val="326259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12" y="5818131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2827275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240939" y="6374494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en-US" sz="1200" spc="50" dirty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886" y="592931"/>
            <a:ext cx="2242104" cy="30360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04971" y="3881388"/>
            <a:ext cx="40719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spcBef>
                <a:spcPct val="0"/>
              </a:spcBef>
              <a:defRPr/>
            </a:pPr>
            <a:r>
              <a:rPr lang="en-US" altLang="en-US" dirty="0">
                <a:solidFill>
                  <a:prstClr val="black"/>
                </a:solidFill>
                <a:latin typeface="Calibri"/>
              </a:rPr>
              <a:t>Andrea Brinnel, Ed.D.</a:t>
            </a:r>
          </a:p>
          <a:p>
            <a:pPr algn="ctr" defTabSz="457200">
              <a:spcBef>
                <a:spcPct val="0"/>
              </a:spcBef>
              <a:defRPr/>
            </a:pPr>
            <a:r>
              <a:rPr lang="en-US" altLang="en-US" dirty="0">
                <a:solidFill>
                  <a:prstClr val="black"/>
                </a:solidFill>
                <a:latin typeface="Calibri"/>
              </a:rPr>
              <a:t>619 Part C Manager, Early Childhood Specialist</a:t>
            </a:r>
          </a:p>
          <a:p>
            <a:pPr algn="ctr" defTabSz="457200">
              <a:spcBef>
                <a:spcPct val="0"/>
              </a:spcBef>
              <a:defRPr/>
            </a:pPr>
            <a:r>
              <a:rPr lang="en-US" altLang="en-US" dirty="0">
                <a:solidFill>
                  <a:prstClr val="black"/>
                </a:solidFill>
                <a:latin typeface="Calibri"/>
              </a:rPr>
              <a:t>CT State Department of Education</a:t>
            </a:r>
          </a:p>
          <a:p>
            <a:pPr algn="ctr" defTabSz="457200">
              <a:spcBef>
                <a:spcPct val="0"/>
              </a:spcBef>
              <a:defRPr/>
            </a:pPr>
            <a:r>
              <a:rPr lang="en-US" altLang="en-US" dirty="0">
                <a:solidFill>
                  <a:prstClr val="black"/>
                </a:solidFill>
                <a:latin typeface="Calibri"/>
                <a:hlinkClick r:id="rId5"/>
              </a:rPr>
              <a:t>andrea.Brinnel@ct.gov</a:t>
            </a:r>
            <a:endParaRPr lang="en-US" altLang="en-US" dirty="0">
              <a:solidFill>
                <a:prstClr val="black"/>
              </a:solidFill>
              <a:latin typeface="Calibri"/>
            </a:endParaRPr>
          </a:p>
          <a:p>
            <a:pPr algn="ctr" defTabSz="457200">
              <a:spcBef>
                <a:spcPct val="0"/>
              </a:spcBef>
              <a:defRPr/>
            </a:pPr>
            <a:r>
              <a:rPr lang="en-US" altLang="en-US" dirty="0">
                <a:solidFill>
                  <a:prstClr val="black"/>
                </a:solidFill>
                <a:latin typeface="Calibri"/>
              </a:rPr>
              <a:t> 860-713-6941</a:t>
            </a:r>
          </a:p>
        </p:txBody>
      </p:sp>
    </p:spTree>
    <p:extLst>
      <p:ext uri="{BB962C8B-B14F-4D97-AF65-F5344CB8AC3E}">
        <p14:creationId xmlns:p14="http://schemas.microsoft.com/office/powerpoint/2010/main" val="562116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4D864-00B0-D640-B29B-3969B4334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Lauren </a:t>
            </a:r>
            <a:r>
              <a:rPr lang="en-US" dirty="0" err="1"/>
              <a:t>Zbyszinski</a:t>
            </a:r>
            <a:br>
              <a:rPr lang="en-US" dirty="0"/>
            </a:br>
            <a:r>
              <a:rPr lang="en-US" sz="4800" i="1" dirty="0"/>
              <a:t>Texas Education Agency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47E30-BDFB-E24E-9574-FB321C7783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76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94CDA-9559-7445-8445-035DC641B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Current Reality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4ED65-859F-0D4C-A9F6-A8CC5111B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380" y="904580"/>
            <a:ext cx="10623762" cy="4942409"/>
          </a:xfrm>
        </p:spPr>
        <p:txBody>
          <a:bodyPr/>
          <a:lstStyle/>
          <a:p>
            <a:r>
              <a:rPr lang="en-US" sz="2300">
                <a:solidFill>
                  <a:schemeClr val="accent5"/>
                </a:solidFill>
              </a:rPr>
              <a:t>The pandemic and subsequent rapid evolution of school models has further illuminated inequities that have always existed. </a:t>
            </a:r>
          </a:p>
          <a:p>
            <a:endParaRPr lang="en-US" sz="2300">
              <a:solidFill>
                <a:schemeClr val="accent5"/>
              </a:solidFill>
            </a:endParaRPr>
          </a:p>
          <a:p>
            <a:r>
              <a:rPr lang="en-US" sz="2300">
                <a:solidFill>
                  <a:schemeClr val="accent5"/>
                </a:solidFill>
              </a:rPr>
              <a:t>Students of color, students experiencing poverty, and emerging bilingual students have had less access to rich, engaging instruction at grade-level.  This was exacerbated in the spring. </a:t>
            </a:r>
          </a:p>
          <a:p>
            <a:endParaRPr lang="en-US" sz="2300">
              <a:solidFill>
                <a:schemeClr val="accent5"/>
              </a:solidFill>
            </a:endParaRPr>
          </a:p>
          <a:p>
            <a:r>
              <a:rPr lang="en-US" sz="2300">
                <a:solidFill>
                  <a:schemeClr val="accent5"/>
                </a:solidFill>
              </a:rPr>
              <a:t>Teachers have had to perform a daunting task – recreating materials to serve the needs of students across fully in-person, hybrid, and full remote settings.  </a:t>
            </a:r>
          </a:p>
          <a:p>
            <a:endParaRPr lang="en-US" sz="2300">
              <a:solidFill>
                <a:schemeClr val="accent5"/>
              </a:solidFill>
            </a:endParaRPr>
          </a:p>
          <a:p>
            <a:r>
              <a:rPr lang="en-US" sz="2300">
                <a:solidFill>
                  <a:schemeClr val="accent5"/>
                </a:solidFill>
              </a:rPr>
              <a:t>Access to the technology required to engage virtually is varied and there’s an added challenge in providing appropriate remote instruction for young learners (Pre-K-2) and diverse learners. </a:t>
            </a:r>
          </a:p>
          <a:p>
            <a:endParaRPr lang="en-US">
              <a:solidFill>
                <a:schemeClr val="accent5"/>
              </a:solidFill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510C4D-1D5D-0E4E-A328-19729DA5BC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C126A4-BD19-47E2-8A0E-0DE1B9D8C9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45ECE3-25C7-46F1-A87F-7FE6FDF9BB7E}"/>
              </a:ext>
            </a:extLst>
          </p:cNvPr>
          <p:cNvSpPr/>
          <p:nvPr/>
        </p:nvSpPr>
        <p:spPr>
          <a:xfrm>
            <a:off x="9385347" y="6084244"/>
            <a:ext cx="2793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Instruction Partners</a:t>
            </a:r>
          </a:p>
        </p:txBody>
      </p:sp>
    </p:spTree>
    <p:extLst>
      <p:ext uri="{BB962C8B-B14F-4D97-AF65-F5344CB8AC3E}">
        <p14:creationId xmlns:p14="http://schemas.microsoft.com/office/powerpoint/2010/main" val="86788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581AED3-2A9B-4CAA-BC99-90B822A15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56" y="232815"/>
            <a:ext cx="11121657" cy="751350"/>
          </a:xfrm>
        </p:spPr>
        <p:txBody>
          <a:bodyPr>
            <a:normAutofit/>
          </a:bodyPr>
          <a:lstStyle/>
          <a:p>
            <a:r>
              <a:rPr lang="en-US"/>
              <a:t>High-Quality Instructional Materials for PK</a:t>
            </a:r>
            <a:endParaRPr lang="en-US">
              <a:cs typeface="Calibri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973192-7343-4834-9863-DB3CC5E57A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C126A4-BD19-47E2-8A0E-0DE1B9D8C9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065C628-BF48-4226-B736-48BC579BC2C7}"/>
              </a:ext>
            </a:extLst>
          </p:cNvPr>
          <p:cNvGrpSpPr/>
          <p:nvPr/>
        </p:nvGrpSpPr>
        <p:grpSpPr>
          <a:xfrm>
            <a:off x="3058992" y="1561733"/>
            <a:ext cx="6243784" cy="4087755"/>
            <a:chOff x="2974109" y="1219200"/>
            <a:chExt cx="6243784" cy="408775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6BDD798-47C0-4AF7-8391-D75520C0E809}"/>
                </a:ext>
              </a:extLst>
            </p:cNvPr>
            <p:cNvSpPr/>
            <p:nvPr/>
          </p:nvSpPr>
          <p:spPr>
            <a:xfrm>
              <a:off x="4757589" y="2013790"/>
              <a:ext cx="1287220" cy="1287220"/>
            </a:xfrm>
            <a:custGeom>
              <a:avLst/>
              <a:gdLst>
                <a:gd name="connsiteX0" fmla="*/ 0 w 2346282"/>
                <a:gd name="connsiteY0" fmla="*/ 2346282 h 2346282"/>
                <a:gd name="connsiteX1" fmla="*/ 2346282 w 2346282"/>
                <a:gd name="connsiteY1" fmla="*/ 0 h 2346282"/>
                <a:gd name="connsiteX2" fmla="*/ 2346282 w 2346282"/>
                <a:gd name="connsiteY2" fmla="*/ 2346282 h 2346282"/>
                <a:gd name="connsiteX3" fmla="*/ 0 w 2346282"/>
                <a:gd name="connsiteY3" fmla="*/ 2346282 h 2346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46282" h="2346282">
                  <a:moveTo>
                    <a:pt x="0" y="2346282"/>
                  </a:moveTo>
                  <a:cubicBezTo>
                    <a:pt x="0" y="1050466"/>
                    <a:pt x="1050466" y="0"/>
                    <a:pt x="2346282" y="0"/>
                  </a:cubicBezTo>
                  <a:lnTo>
                    <a:pt x="2346282" y="2346282"/>
                  </a:lnTo>
                  <a:lnTo>
                    <a:pt x="0" y="234628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7466" tIns="957466" rIns="270256" bIns="270256" numCol="1" spcCol="1270" anchor="ctr" anchorCtr="0">
              <a:noAutofit/>
            </a:bodyPr>
            <a:lstStyle/>
            <a:p>
              <a:pPr marL="0" marR="0" lvl="0" indent="0" algn="ctr" defTabSz="1689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DAF36ED-D01A-4065-BFAF-C800A53BA2A1}"/>
                </a:ext>
              </a:extLst>
            </p:cNvPr>
            <p:cNvSpPr/>
            <p:nvPr/>
          </p:nvSpPr>
          <p:spPr>
            <a:xfrm>
              <a:off x="6147190" y="2013790"/>
              <a:ext cx="1287220" cy="1287220"/>
            </a:xfrm>
            <a:custGeom>
              <a:avLst/>
              <a:gdLst>
                <a:gd name="connsiteX0" fmla="*/ 0 w 2346282"/>
                <a:gd name="connsiteY0" fmla="*/ 2346282 h 2346282"/>
                <a:gd name="connsiteX1" fmla="*/ 2346282 w 2346282"/>
                <a:gd name="connsiteY1" fmla="*/ 0 h 2346282"/>
                <a:gd name="connsiteX2" fmla="*/ 2346282 w 2346282"/>
                <a:gd name="connsiteY2" fmla="*/ 2346282 h 2346282"/>
                <a:gd name="connsiteX3" fmla="*/ 0 w 2346282"/>
                <a:gd name="connsiteY3" fmla="*/ 2346282 h 2346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46282" h="2346282">
                  <a:moveTo>
                    <a:pt x="0" y="0"/>
                  </a:moveTo>
                  <a:cubicBezTo>
                    <a:pt x="1295816" y="0"/>
                    <a:pt x="2346282" y="1050466"/>
                    <a:pt x="2346282" y="2346282"/>
                  </a:cubicBezTo>
                  <a:lnTo>
                    <a:pt x="0" y="23462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603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0256" tIns="957466" rIns="957466" bIns="270256" numCol="1" spcCol="1270" anchor="ctr" anchorCtr="0">
              <a:noAutofit/>
            </a:bodyPr>
            <a:lstStyle/>
            <a:p>
              <a:pPr marL="0" marR="0" lvl="0" indent="0" algn="ctr" defTabSz="1689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4A88D9A-5193-4D62-B9F2-E5AC09ECE246}"/>
                </a:ext>
              </a:extLst>
            </p:cNvPr>
            <p:cNvSpPr/>
            <p:nvPr/>
          </p:nvSpPr>
          <p:spPr>
            <a:xfrm>
              <a:off x="6147190" y="3369954"/>
              <a:ext cx="1287220" cy="1287221"/>
            </a:xfrm>
            <a:custGeom>
              <a:avLst/>
              <a:gdLst>
                <a:gd name="connsiteX0" fmla="*/ 0 w 2346282"/>
                <a:gd name="connsiteY0" fmla="*/ 2346282 h 2346282"/>
                <a:gd name="connsiteX1" fmla="*/ 2346282 w 2346282"/>
                <a:gd name="connsiteY1" fmla="*/ 0 h 2346282"/>
                <a:gd name="connsiteX2" fmla="*/ 2346282 w 2346282"/>
                <a:gd name="connsiteY2" fmla="*/ 2346282 h 2346282"/>
                <a:gd name="connsiteX3" fmla="*/ 0 w 2346282"/>
                <a:gd name="connsiteY3" fmla="*/ 2346282 h 2346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46282" h="2346282">
                  <a:moveTo>
                    <a:pt x="2346282" y="0"/>
                  </a:moveTo>
                  <a:cubicBezTo>
                    <a:pt x="2346282" y="1295816"/>
                    <a:pt x="1295816" y="2346282"/>
                    <a:pt x="0" y="2346282"/>
                  </a:cubicBezTo>
                  <a:lnTo>
                    <a:pt x="0" y="0"/>
                  </a:lnTo>
                  <a:lnTo>
                    <a:pt x="2346282" y="0"/>
                  </a:lnTo>
                  <a:close/>
                </a:path>
              </a:pathLst>
            </a:custGeom>
            <a:solidFill>
              <a:srgbClr val="F9801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0256" tIns="270257" rIns="957466" bIns="957466" numCol="1" spcCol="1270" anchor="ctr" anchorCtr="0">
              <a:noAutofit/>
            </a:bodyPr>
            <a:lstStyle/>
            <a:p>
              <a:pPr marL="0" marR="0" lvl="0" indent="0" algn="ctr" defTabSz="1689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7345043-AA58-41AD-B6CF-EE6A3BC9DB4C}"/>
                </a:ext>
              </a:extLst>
            </p:cNvPr>
            <p:cNvSpPr/>
            <p:nvPr/>
          </p:nvSpPr>
          <p:spPr>
            <a:xfrm>
              <a:off x="4757589" y="3369955"/>
              <a:ext cx="1287220" cy="1287220"/>
            </a:xfrm>
            <a:custGeom>
              <a:avLst/>
              <a:gdLst>
                <a:gd name="connsiteX0" fmla="*/ 0 w 2346282"/>
                <a:gd name="connsiteY0" fmla="*/ 2346282 h 2346282"/>
                <a:gd name="connsiteX1" fmla="*/ 2346282 w 2346282"/>
                <a:gd name="connsiteY1" fmla="*/ 0 h 2346282"/>
                <a:gd name="connsiteX2" fmla="*/ 2346282 w 2346282"/>
                <a:gd name="connsiteY2" fmla="*/ 2346282 h 2346282"/>
                <a:gd name="connsiteX3" fmla="*/ 0 w 2346282"/>
                <a:gd name="connsiteY3" fmla="*/ 2346282 h 2346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46282" h="2346282">
                  <a:moveTo>
                    <a:pt x="2346282" y="2346282"/>
                  </a:moveTo>
                  <a:cubicBezTo>
                    <a:pt x="1050466" y="2346282"/>
                    <a:pt x="0" y="1295816"/>
                    <a:pt x="0" y="0"/>
                  </a:cubicBezTo>
                  <a:lnTo>
                    <a:pt x="2346282" y="0"/>
                  </a:lnTo>
                  <a:lnTo>
                    <a:pt x="2346282" y="2346282"/>
                  </a:lnTo>
                  <a:close/>
                </a:path>
              </a:pathLst>
            </a:custGeom>
            <a:solidFill>
              <a:srgbClr val="00ACB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7466" tIns="270256" rIns="270256" bIns="957466" numCol="1" spcCol="1270" anchor="ctr" anchorCtr="0">
              <a:noAutofit/>
            </a:bodyPr>
            <a:lstStyle/>
            <a:p>
              <a:pPr marL="0" marR="0" lvl="0" indent="0" algn="ctr" defTabSz="1689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F17C57-AB95-4E50-9683-B526032B19E8}"/>
                </a:ext>
              </a:extLst>
            </p:cNvPr>
            <p:cNvSpPr/>
            <p:nvPr/>
          </p:nvSpPr>
          <p:spPr>
            <a:xfrm>
              <a:off x="2974109" y="1219200"/>
              <a:ext cx="2684037" cy="1748155"/>
            </a:xfrm>
            <a:custGeom>
              <a:avLst/>
              <a:gdLst>
                <a:gd name="connsiteX0" fmla="*/ 0 w 2676821"/>
                <a:gd name="connsiteY0" fmla="*/ 173397 h 1733973"/>
                <a:gd name="connsiteX1" fmla="*/ 173397 w 2676821"/>
                <a:gd name="connsiteY1" fmla="*/ 0 h 1733973"/>
                <a:gd name="connsiteX2" fmla="*/ 2503424 w 2676821"/>
                <a:gd name="connsiteY2" fmla="*/ 0 h 1733973"/>
                <a:gd name="connsiteX3" fmla="*/ 2676821 w 2676821"/>
                <a:gd name="connsiteY3" fmla="*/ 173397 h 1733973"/>
                <a:gd name="connsiteX4" fmla="*/ 2676821 w 2676821"/>
                <a:gd name="connsiteY4" fmla="*/ 1560576 h 1733973"/>
                <a:gd name="connsiteX5" fmla="*/ 2503424 w 2676821"/>
                <a:gd name="connsiteY5" fmla="*/ 1733973 h 1733973"/>
                <a:gd name="connsiteX6" fmla="*/ 173397 w 2676821"/>
                <a:gd name="connsiteY6" fmla="*/ 1733973 h 1733973"/>
                <a:gd name="connsiteX7" fmla="*/ 0 w 2676821"/>
                <a:gd name="connsiteY7" fmla="*/ 1560576 h 1733973"/>
                <a:gd name="connsiteX8" fmla="*/ 0 w 2676821"/>
                <a:gd name="connsiteY8" fmla="*/ 173397 h 1733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6821" h="1733973">
                  <a:moveTo>
                    <a:pt x="0" y="173397"/>
                  </a:moveTo>
                  <a:cubicBezTo>
                    <a:pt x="0" y="77632"/>
                    <a:pt x="77632" y="0"/>
                    <a:pt x="173397" y="0"/>
                  </a:cubicBezTo>
                  <a:lnTo>
                    <a:pt x="2503424" y="0"/>
                  </a:lnTo>
                  <a:cubicBezTo>
                    <a:pt x="2599189" y="0"/>
                    <a:pt x="2676821" y="77632"/>
                    <a:pt x="2676821" y="173397"/>
                  </a:cubicBezTo>
                  <a:lnTo>
                    <a:pt x="2676821" y="1560576"/>
                  </a:lnTo>
                  <a:cubicBezTo>
                    <a:pt x="2676821" y="1656341"/>
                    <a:pt x="2599189" y="1733973"/>
                    <a:pt x="2503424" y="1733973"/>
                  </a:cubicBezTo>
                  <a:lnTo>
                    <a:pt x="173397" y="1733973"/>
                  </a:lnTo>
                  <a:cubicBezTo>
                    <a:pt x="77632" y="1733973"/>
                    <a:pt x="0" y="1656341"/>
                    <a:pt x="0" y="1560576"/>
                  </a:cubicBezTo>
                  <a:lnTo>
                    <a:pt x="0" y="173397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31636" tIns="228590" rIns="228590" bIns="662083" numCol="1" spcCol="1270" anchor="t" anchorCtr="0">
              <a:noAutofit/>
            </a:bodyPr>
            <a:lstStyle/>
            <a:p>
              <a:pPr marL="285750" marR="0" lvl="1" indent="-285750" algn="l" defTabSz="17335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endParaRPr kumimoji="0" lang="en-US" sz="3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157C6E8-EC32-4453-90A3-27710AD2F931}"/>
                </a:ext>
              </a:extLst>
            </p:cNvPr>
            <p:cNvSpPr txBox="1"/>
            <p:nvPr/>
          </p:nvSpPr>
          <p:spPr>
            <a:xfrm>
              <a:off x="3064455" y="1457752"/>
              <a:ext cx="240145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D6CB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Developmentally appropriate 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practice​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2BF9705-598B-48C5-902F-70BF49385C87}"/>
                </a:ext>
              </a:extLst>
            </p:cNvPr>
            <p:cNvSpPr/>
            <p:nvPr/>
          </p:nvSpPr>
          <p:spPr>
            <a:xfrm>
              <a:off x="6533856" y="1240146"/>
              <a:ext cx="2684037" cy="1748155"/>
            </a:xfrm>
            <a:custGeom>
              <a:avLst/>
              <a:gdLst>
                <a:gd name="connsiteX0" fmla="*/ 0 w 2676821"/>
                <a:gd name="connsiteY0" fmla="*/ 173397 h 1733973"/>
                <a:gd name="connsiteX1" fmla="*/ 173397 w 2676821"/>
                <a:gd name="connsiteY1" fmla="*/ 0 h 1733973"/>
                <a:gd name="connsiteX2" fmla="*/ 2503424 w 2676821"/>
                <a:gd name="connsiteY2" fmla="*/ 0 h 1733973"/>
                <a:gd name="connsiteX3" fmla="*/ 2676821 w 2676821"/>
                <a:gd name="connsiteY3" fmla="*/ 173397 h 1733973"/>
                <a:gd name="connsiteX4" fmla="*/ 2676821 w 2676821"/>
                <a:gd name="connsiteY4" fmla="*/ 1560576 h 1733973"/>
                <a:gd name="connsiteX5" fmla="*/ 2503424 w 2676821"/>
                <a:gd name="connsiteY5" fmla="*/ 1733973 h 1733973"/>
                <a:gd name="connsiteX6" fmla="*/ 173397 w 2676821"/>
                <a:gd name="connsiteY6" fmla="*/ 1733973 h 1733973"/>
                <a:gd name="connsiteX7" fmla="*/ 0 w 2676821"/>
                <a:gd name="connsiteY7" fmla="*/ 1560576 h 1733973"/>
                <a:gd name="connsiteX8" fmla="*/ 0 w 2676821"/>
                <a:gd name="connsiteY8" fmla="*/ 173397 h 1733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6821" h="1733973">
                  <a:moveTo>
                    <a:pt x="0" y="173397"/>
                  </a:moveTo>
                  <a:cubicBezTo>
                    <a:pt x="0" y="77632"/>
                    <a:pt x="77632" y="0"/>
                    <a:pt x="173397" y="0"/>
                  </a:cubicBezTo>
                  <a:lnTo>
                    <a:pt x="2503424" y="0"/>
                  </a:lnTo>
                  <a:cubicBezTo>
                    <a:pt x="2599189" y="0"/>
                    <a:pt x="2676821" y="77632"/>
                    <a:pt x="2676821" y="173397"/>
                  </a:cubicBezTo>
                  <a:lnTo>
                    <a:pt x="2676821" y="1560576"/>
                  </a:lnTo>
                  <a:cubicBezTo>
                    <a:pt x="2676821" y="1656341"/>
                    <a:pt x="2599189" y="1733973"/>
                    <a:pt x="2503424" y="1733973"/>
                  </a:cubicBezTo>
                  <a:lnTo>
                    <a:pt x="173397" y="1733973"/>
                  </a:lnTo>
                  <a:cubicBezTo>
                    <a:pt x="77632" y="1733973"/>
                    <a:pt x="0" y="1656341"/>
                    <a:pt x="0" y="1560576"/>
                  </a:cubicBezTo>
                  <a:lnTo>
                    <a:pt x="0" y="173397"/>
                  </a:lnTo>
                  <a:close/>
                </a:path>
              </a:pathLst>
            </a:custGeom>
            <a:ln>
              <a:solidFill>
                <a:srgbClr val="0D6CB9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31636" tIns="228590" rIns="228590" bIns="662083" numCol="1" spcCol="1270" anchor="t" anchorCtr="0">
              <a:noAutofit/>
            </a:bodyPr>
            <a:lstStyle/>
            <a:p>
              <a:pPr marL="285750" marR="0" lvl="1" indent="-285750" algn="l" defTabSz="17335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endParaRPr kumimoji="0" lang="en-US" sz="3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BC1C08A-3C0E-4843-9003-ECFD15C4D1F7}"/>
                </a:ext>
              </a:extLst>
            </p:cNvPr>
            <p:cNvSpPr txBox="1"/>
            <p:nvPr/>
          </p:nvSpPr>
          <p:spPr>
            <a:xfrm>
              <a:off x="6712713" y="1459345"/>
              <a:ext cx="250518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Emphasis on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D6CB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health and wellness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D6CB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language and literacy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1603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development, and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D6CB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play 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​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694EDEC-3864-4242-89E2-0B763A17FD66}"/>
                </a:ext>
              </a:extLst>
            </p:cNvPr>
            <p:cNvSpPr/>
            <p:nvPr/>
          </p:nvSpPr>
          <p:spPr>
            <a:xfrm>
              <a:off x="2974109" y="3556991"/>
              <a:ext cx="2684037" cy="1748155"/>
            </a:xfrm>
            <a:custGeom>
              <a:avLst/>
              <a:gdLst>
                <a:gd name="connsiteX0" fmla="*/ 0 w 2676821"/>
                <a:gd name="connsiteY0" fmla="*/ 173397 h 1733973"/>
                <a:gd name="connsiteX1" fmla="*/ 173397 w 2676821"/>
                <a:gd name="connsiteY1" fmla="*/ 0 h 1733973"/>
                <a:gd name="connsiteX2" fmla="*/ 2503424 w 2676821"/>
                <a:gd name="connsiteY2" fmla="*/ 0 h 1733973"/>
                <a:gd name="connsiteX3" fmla="*/ 2676821 w 2676821"/>
                <a:gd name="connsiteY3" fmla="*/ 173397 h 1733973"/>
                <a:gd name="connsiteX4" fmla="*/ 2676821 w 2676821"/>
                <a:gd name="connsiteY4" fmla="*/ 1560576 h 1733973"/>
                <a:gd name="connsiteX5" fmla="*/ 2503424 w 2676821"/>
                <a:gd name="connsiteY5" fmla="*/ 1733973 h 1733973"/>
                <a:gd name="connsiteX6" fmla="*/ 173397 w 2676821"/>
                <a:gd name="connsiteY6" fmla="*/ 1733973 h 1733973"/>
                <a:gd name="connsiteX7" fmla="*/ 0 w 2676821"/>
                <a:gd name="connsiteY7" fmla="*/ 1560576 h 1733973"/>
                <a:gd name="connsiteX8" fmla="*/ 0 w 2676821"/>
                <a:gd name="connsiteY8" fmla="*/ 173397 h 1733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6821" h="1733973">
                  <a:moveTo>
                    <a:pt x="0" y="173397"/>
                  </a:moveTo>
                  <a:cubicBezTo>
                    <a:pt x="0" y="77632"/>
                    <a:pt x="77632" y="0"/>
                    <a:pt x="173397" y="0"/>
                  </a:cubicBezTo>
                  <a:lnTo>
                    <a:pt x="2503424" y="0"/>
                  </a:lnTo>
                  <a:cubicBezTo>
                    <a:pt x="2599189" y="0"/>
                    <a:pt x="2676821" y="77632"/>
                    <a:pt x="2676821" y="173397"/>
                  </a:cubicBezTo>
                  <a:lnTo>
                    <a:pt x="2676821" y="1560576"/>
                  </a:lnTo>
                  <a:cubicBezTo>
                    <a:pt x="2676821" y="1656341"/>
                    <a:pt x="2599189" y="1733973"/>
                    <a:pt x="2503424" y="1733973"/>
                  </a:cubicBezTo>
                  <a:lnTo>
                    <a:pt x="173397" y="1733973"/>
                  </a:lnTo>
                  <a:cubicBezTo>
                    <a:pt x="77632" y="1733973"/>
                    <a:pt x="0" y="1656341"/>
                    <a:pt x="0" y="1560576"/>
                  </a:cubicBezTo>
                  <a:lnTo>
                    <a:pt x="0" y="173397"/>
                  </a:lnTo>
                  <a:close/>
                </a:path>
              </a:pathLst>
            </a:custGeom>
            <a:ln>
              <a:solidFill>
                <a:srgbClr val="0D6CB9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31636" tIns="228590" rIns="228590" bIns="662083" numCol="1" spcCol="1270" anchor="t" anchorCtr="0">
              <a:noAutofit/>
            </a:bodyPr>
            <a:lstStyle/>
            <a:p>
              <a:pPr marL="285750" marR="0" lvl="1" indent="-285750" algn="l" defTabSz="17335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endParaRPr kumimoji="0" lang="en-US" sz="3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7F8E42-170E-47A6-878E-A4DE632DED64}"/>
                </a:ext>
              </a:extLst>
            </p:cNvPr>
            <p:cNvSpPr txBox="1"/>
            <p:nvPr/>
          </p:nvSpPr>
          <p:spPr>
            <a:xfrm>
              <a:off x="3063593" y="3797136"/>
              <a:ext cx="2595338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Includes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D6CB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supports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D6CB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for students with disabilities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D6CB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and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D6CB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English Learners 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ACB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​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​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0699A7C-4A2F-4A12-BC5B-8335AD67B2A5}"/>
                </a:ext>
              </a:extLst>
            </p:cNvPr>
            <p:cNvSpPr/>
            <p:nvPr/>
          </p:nvSpPr>
          <p:spPr>
            <a:xfrm>
              <a:off x="6533856" y="3558800"/>
              <a:ext cx="2684037" cy="1748155"/>
            </a:xfrm>
            <a:custGeom>
              <a:avLst/>
              <a:gdLst>
                <a:gd name="connsiteX0" fmla="*/ 0 w 2676821"/>
                <a:gd name="connsiteY0" fmla="*/ 173397 h 1733973"/>
                <a:gd name="connsiteX1" fmla="*/ 173397 w 2676821"/>
                <a:gd name="connsiteY1" fmla="*/ 0 h 1733973"/>
                <a:gd name="connsiteX2" fmla="*/ 2503424 w 2676821"/>
                <a:gd name="connsiteY2" fmla="*/ 0 h 1733973"/>
                <a:gd name="connsiteX3" fmla="*/ 2676821 w 2676821"/>
                <a:gd name="connsiteY3" fmla="*/ 173397 h 1733973"/>
                <a:gd name="connsiteX4" fmla="*/ 2676821 w 2676821"/>
                <a:gd name="connsiteY4" fmla="*/ 1560576 h 1733973"/>
                <a:gd name="connsiteX5" fmla="*/ 2503424 w 2676821"/>
                <a:gd name="connsiteY5" fmla="*/ 1733973 h 1733973"/>
                <a:gd name="connsiteX6" fmla="*/ 173397 w 2676821"/>
                <a:gd name="connsiteY6" fmla="*/ 1733973 h 1733973"/>
                <a:gd name="connsiteX7" fmla="*/ 0 w 2676821"/>
                <a:gd name="connsiteY7" fmla="*/ 1560576 h 1733973"/>
                <a:gd name="connsiteX8" fmla="*/ 0 w 2676821"/>
                <a:gd name="connsiteY8" fmla="*/ 173397 h 1733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6821" h="1733973">
                  <a:moveTo>
                    <a:pt x="0" y="173397"/>
                  </a:moveTo>
                  <a:cubicBezTo>
                    <a:pt x="0" y="77632"/>
                    <a:pt x="77632" y="0"/>
                    <a:pt x="173397" y="0"/>
                  </a:cubicBezTo>
                  <a:lnTo>
                    <a:pt x="2503424" y="0"/>
                  </a:lnTo>
                  <a:cubicBezTo>
                    <a:pt x="2599189" y="0"/>
                    <a:pt x="2676821" y="77632"/>
                    <a:pt x="2676821" y="173397"/>
                  </a:cubicBezTo>
                  <a:lnTo>
                    <a:pt x="2676821" y="1560576"/>
                  </a:lnTo>
                  <a:cubicBezTo>
                    <a:pt x="2676821" y="1656341"/>
                    <a:pt x="2599189" y="1733973"/>
                    <a:pt x="2503424" y="1733973"/>
                  </a:cubicBezTo>
                  <a:lnTo>
                    <a:pt x="173397" y="1733973"/>
                  </a:lnTo>
                  <a:cubicBezTo>
                    <a:pt x="77632" y="1733973"/>
                    <a:pt x="0" y="1656341"/>
                    <a:pt x="0" y="1560576"/>
                  </a:cubicBezTo>
                  <a:lnTo>
                    <a:pt x="0" y="173397"/>
                  </a:lnTo>
                  <a:close/>
                </a:path>
              </a:pathLst>
            </a:custGeom>
            <a:ln>
              <a:solidFill>
                <a:srgbClr val="0D6CB9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31636" tIns="228590" rIns="228590" bIns="662083" numCol="1" spcCol="1270" anchor="t" anchorCtr="0">
              <a:noAutofit/>
            </a:bodyPr>
            <a:lstStyle/>
            <a:p>
              <a:pPr marL="285750" marR="0" lvl="1" indent="-285750" algn="l" defTabSz="17335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endParaRPr kumimoji="0" lang="en-US" sz="3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83110FA-8F72-46F0-A3B6-1DC878C16437}"/>
                </a:ext>
              </a:extLst>
            </p:cNvPr>
            <p:cNvSpPr txBox="1"/>
            <p:nvPr/>
          </p:nvSpPr>
          <p:spPr>
            <a:xfrm>
              <a:off x="6712713" y="3777999"/>
              <a:ext cx="25051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Strong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D6CB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progress monitoring 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AB6EB12-BA70-4A32-9D50-273793B9CB69}"/>
              </a:ext>
            </a:extLst>
          </p:cNvPr>
          <p:cNvSpPr txBox="1"/>
          <p:nvPr/>
        </p:nvSpPr>
        <p:spPr>
          <a:xfrm>
            <a:off x="620056" y="886124"/>
            <a:ext cx="10057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Integrated content across all 10 domains of the Texas Prekindergarten Guidelines:</a:t>
            </a:r>
          </a:p>
        </p:txBody>
      </p:sp>
      <p:sp>
        <p:nvSpPr>
          <p:cNvPr id="24" name="Flowchart: Process 23">
            <a:extLst>
              <a:ext uri="{FF2B5EF4-FFF2-40B4-BE49-F238E27FC236}">
                <a16:creationId xmlns:a16="http://schemas.microsoft.com/office/drawing/2014/main" id="{33706C9F-DA9D-4DE8-A14B-A9592D736143}"/>
              </a:ext>
            </a:extLst>
          </p:cNvPr>
          <p:cNvSpPr/>
          <p:nvPr/>
        </p:nvSpPr>
        <p:spPr>
          <a:xfrm>
            <a:off x="427406" y="2855452"/>
            <a:ext cx="2142542" cy="1439918"/>
          </a:xfrm>
          <a:prstGeom prst="flowChartProcess">
            <a:avLst/>
          </a:prstGeom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Usability for both on-campus and remote settings</a:t>
            </a:r>
          </a:p>
        </p:txBody>
      </p:sp>
      <p:sp>
        <p:nvSpPr>
          <p:cNvPr id="20" name="Flowchart: Process 19">
            <a:extLst>
              <a:ext uri="{FF2B5EF4-FFF2-40B4-BE49-F238E27FC236}">
                <a16:creationId xmlns:a16="http://schemas.microsoft.com/office/drawing/2014/main" id="{65065372-2B35-4D4B-952A-C0C49D152D2C}"/>
              </a:ext>
            </a:extLst>
          </p:cNvPr>
          <p:cNvSpPr/>
          <p:nvPr/>
        </p:nvSpPr>
        <p:spPr>
          <a:xfrm>
            <a:off x="9689442" y="2855452"/>
            <a:ext cx="2142542" cy="1439918"/>
          </a:xfrm>
          <a:prstGeom prst="flowChartProcess">
            <a:avLst/>
          </a:prstGeom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Usability and additional supports for families</a:t>
            </a:r>
          </a:p>
        </p:txBody>
      </p:sp>
    </p:spTree>
    <p:extLst>
      <p:ext uri="{BB962C8B-B14F-4D97-AF65-F5344CB8AC3E}">
        <p14:creationId xmlns:p14="http://schemas.microsoft.com/office/powerpoint/2010/main" val="2975935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0E14E-67EE-4163-87DA-BB25D2C15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381" y="153230"/>
            <a:ext cx="9600544" cy="751350"/>
          </a:xfrm>
        </p:spPr>
        <p:txBody>
          <a:bodyPr>
            <a:normAutofit/>
          </a:bodyPr>
          <a:lstStyle/>
          <a:p>
            <a:r>
              <a:rPr lang="en-US">
                <a:cs typeface="Calibri"/>
              </a:rPr>
              <a:t>Pathways – Adapt or Adopt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0552C9-CA0A-4DA9-A0B3-A27CAC5020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C126A4-BD19-47E2-8A0E-0DE1B9D8C9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C0EB473-3B1B-460A-8966-B7C1C9D27BF4}"/>
              </a:ext>
            </a:extLst>
          </p:cNvPr>
          <p:cNvSpPr/>
          <p:nvPr/>
        </p:nvSpPr>
        <p:spPr>
          <a:xfrm>
            <a:off x="2502569" y="1434460"/>
            <a:ext cx="7234989" cy="738193"/>
          </a:xfrm>
          <a:prstGeom prst="roundRect">
            <a:avLst/>
          </a:prstGeom>
          <a:noFill/>
          <a:ln>
            <a:solidFill>
              <a:srgbClr val="0D6C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E3E162-2D80-478E-8F4A-F0123782A810}"/>
              </a:ext>
            </a:extLst>
          </p:cNvPr>
          <p:cNvSpPr txBox="1"/>
          <p:nvPr/>
        </p:nvSpPr>
        <p:spPr>
          <a:xfrm>
            <a:off x="2759241" y="1501203"/>
            <a:ext cx="6673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my materials align to the key features of high-quality instructional materials and the needs for remote learning? What are the gaps?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932688-23F0-4938-B5F1-62A72273FC1B}"/>
              </a:ext>
            </a:extLst>
          </p:cNvPr>
          <p:cNvGrpSpPr/>
          <p:nvPr/>
        </p:nvGrpSpPr>
        <p:grpSpPr>
          <a:xfrm>
            <a:off x="2502569" y="2304005"/>
            <a:ext cx="3510141" cy="1064133"/>
            <a:chOff x="2502569" y="2440485"/>
            <a:chExt cx="3510141" cy="1064133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DC82AED-AEB3-4941-B757-6688A14DE8C8}"/>
                </a:ext>
              </a:extLst>
            </p:cNvPr>
            <p:cNvSpPr/>
            <p:nvPr/>
          </p:nvSpPr>
          <p:spPr>
            <a:xfrm>
              <a:off x="2502569" y="2440485"/>
              <a:ext cx="3510141" cy="1064133"/>
            </a:xfrm>
            <a:prstGeom prst="roundRect">
              <a:avLst/>
            </a:prstGeom>
            <a:noFill/>
            <a:ln>
              <a:solidFill>
                <a:srgbClr val="0D6C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D849D6B-4CA9-44C0-88D2-CDE4E55DAB94}"/>
                </a:ext>
              </a:extLst>
            </p:cNvPr>
            <p:cNvSpPr txBox="1"/>
            <p:nvPr/>
          </p:nvSpPr>
          <p:spPr>
            <a:xfrm>
              <a:off x="2720685" y="2563688"/>
              <a:ext cx="32920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Based on the gaps we identified,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D6CB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what would need to be adapted 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create alignment?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82B85E-AA86-44B7-80E4-BAA2ED158C87}"/>
              </a:ext>
            </a:extLst>
          </p:cNvPr>
          <p:cNvGrpSpPr/>
          <p:nvPr/>
        </p:nvGrpSpPr>
        <p:grpSpPr>
          <a:xfrm>
            <a:off x="6227417" y="2304005"/>
            <a:ext cx="3510141" cy="1064133"/>
            <a:chOff x="6227417" y="2440485"/>
            <a:chExt cx="3510141" cy="1064133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F2B9511-00D9-4467-87F2-B02EABEC1FFB}"/>
                </a:ext>
              </a:extLst>
            </p:cNvPr>
            <p:cNvSpPr/>
            <p:nvPr/>
          </p:nvSpPr>
          <p:spPr>
            <a:xfrm>
              <a:off x="6227417" y="2440485"/>
              <a:ext cx="3510141" cy="1064133"/>
            </a:xfrm>
            <a:prstGeom prst="roundRect">
              <a:avLst/>
            </a:prstGeom>
            <a:noFill/>
            <a:ln>
              <a:solidFill>
                <a:srgbClr val="0D6C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0CF35DE-14A5-40B0-B113-BB2281AB4CEA}"/>
                </a:ext>
              </a:extLst>
            </p:cNvPr>
            <p:cNvSpPr txBox="1"/>
            <p:nvPr/>
          </p:nvSpPr>
          <p:spPr>
            <a:xfrm>
              <a:off x="6445533" y="2649385"/>
              <a:ext cx="32920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Based on the gaps we identified,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1603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what are my options to adopt?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51B1CB9-198C-4ED8-9A09-781542AD76C5}"/>
              </a:ext>
            </a:extLst>
          </p:cNvPr>
          <p:cNvGrpSpPr/>
          <p:nvPr/>
        </p:nvGrpSpPr>
        <p:grpSpPr>
          <a:xfrm>
            <a:off x="2502569" y="3494355"/>
            <a:ext cx="3510141" cy="1064133"/>
            <a:chOff x="2502569" y="3753667"/>
            <a:chExt cx="3510141" cy="1064133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D1CBCD5-3947-4D36-B587-6CDED4728A7A}"/>
                </a:ext>
              </a:extLst>
            </p:cNvPr>
            <p:cNvSpPr/>
            <p:nvPr/>
          </p:nvSpPr>
          <p:spPr>
            <a:xfrm>
              <a:off x="2502569" y="3753667"/>
              <a:ext cx="3510141" cy="1064133"/>
            </a:xfrm>
            <a:prstGeom prst="roundRect">
              <a:avLst/>
            </a:prstGeom>
            <a:noFill/>
            <a:ln>
              <a:solidFill>
                <a:srgbClr val="0D6C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ACA125A-B7E0-476E-8371-5632520E374E}"/>
                </a:ext>
              </a:extLst>
            </p:cNvPr>
            <p:cNvSpPr txBox="1"/>
            <p:nvPr/>
          </p:nvSpPr>
          <p:spPr>
            <a:xfrm>
              <a:off x="2720684" y="3869660"/>
              <a:ext cx="32920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What are the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D6CB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capacity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D6CB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allocation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D6CB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and time needs 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create alignment?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6B7FB3B-0FF4-4151-9F1C-B7DDC2D34E3E}"/>
              </a:ext>
            </a:extLst>
          </p:cNvPr>
          <p:cNvGrpSpPr/>
          <p:nvPr/>
        </p:nvGrpSpPr>
        <p:grpSpPr>
          <a:xfrm>
            <a:off x="2478505" y="4634374"/>
            <a:ext cx="7234989" cy="745943"/>
            <a:chOff x="2478505" y="5084757"/>
            <a:chExt cx="7234989" cy="745943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084A512-B494-4DAE-B93F-765B4E92F6C7}"/>
                </a:ext>
              </a:extLst>
            </p:cNvPr>
            <p:cNvSpPr/>
            <p:nvPr/>
          </p:nvSpPr>
          <p:spPr>
            <a:xfrm>
              <a:off x="2478505" y="5084757"/>
              <a:ext cx="7234989" cy="745943"/>
            </a:xfrm>
            <a:prstGeom prst="roundRect">
              <a:avLst/>
            </a:prstGeom>
            <a:noFill/>
            <a:ln>
              <a:solidFill>
                <a:srgbClr val="0D6C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9216A52-5E9B-4AC0-B6B1-8B217493F8AA}"/>
                </a:ext>
              </a:extLst>
            </p:cNvPr>
            <p:cNvSpPr txBox="1"/>
            <p:nvPr/>
          </p:nvSpPr>
          <p:spPr>
            <a:xfrm>
              <a:off x="2759241" y="5162297"/>
              <a:ext cx="66735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What pathway supports meeting what I want to be true for teaching, learning, and student support across all models?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1C553F2-E7E1-4856-AD96-C255854931E0}"/>
              </a:ext>
            </a:extLst>
          </p:cNvPr>
          <p:cNvGrpSpPr/>
          <p:nvPr/>
        </p:nvGrpSpPr>
        <p:grpSpPr>
          <a:xfrm>
            <a:off x="3465095" y="904580"/>
            <a:ext cx="5261810" cy="400110"/>
            <a:chOff x="3465095" y="904580"/>
            <a:chExt cx="5261810" cy="40011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68B12AE4-998F-4250-8A36-C70B2154A67D}"/>
                </a:ext>
              </a:extLst>
            </p:cNvPr>
            <p:cNvSpPr/>
            <p:nvPr/>
          </p:nvSpPr>
          <p:spPr>
            <a:xfrm>
              <a:off x="3465095" y="910097"/>
              <a:ext cx="5261810" cy="389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A977D44-E123-4359-AFB0-2EB0AC15936A}"/>
                </a:ext>
              </a:extLst>
            </p:cNvPr>
            <p:cNvSpPr txBox="1"/>
            <p:nvPr/>
          </p:nvSpPr>
          <p:spPr>
            <a:xfrm>
              <a:off x="3893448" y="904580"/>
              <a:ext cx="44051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Considerations for adapting or adopting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E7DD12E-26C7-41F5-834C-815395F24356}"/>
              </a:ext>
            </a:extLst>
          </p:cNvPr>
          <p:cNvGrpSpPr/>
          <p:nvPr/>
        </p:nvGrpSpPr>
        <p:grpSpPr>
          <a:xfrm>
            <a:off x="6227417" y="3505388"/>
            <a:ext cx="3510141" cy="1042338"/>
            <a:chOff x="6227417" y="3764700"/>
            <a:chExt cx="3510141" cy="1042338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698229D4-D7AC-4416-9B43-2330095AB38C}"/>
                </a:ext>
              </a:extLst>
            </p:cNvPr>
            <p:cNvSpPr/>
            <p:nvPr/>
          </p:nvSpPr>
          <p:spPr>
            <a:xfrm>
              <a:off x="6227417" y="3764700"/>
              <a:ext cx="3510141" cy="1042338"/>
            </a:xfrm>
            <a:prstGeom prst="roundRect">
              <a:avLst/>
            </a:prstGeom>
            <a:noFill/>
            <a:ln>
              <a:solidFill>
                <a:srgbClr val="0D6C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4254FF6-83FB-4527-BD99-71C2F0ADC3D3}"/>
                </a:ext>
              </a:extLst>
            </p:cNvPr>
            <p:cNvSpPr txBox="1"/>
            <p:nvPr/>
          </p:nvSpPr>
          <p:spPr>
            <a:xfrm>
              <a:off x="6421469" y="3831375"/>
              <a:ext cx="32920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What are the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1603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capacity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1603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allocation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1603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and time needs 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adopt?</a:t>
              </a:r>
            </a:p>
          </p:txBody>
        </p: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3211EE3-DA35-4BE7-968D-ED1AC6173DDD}"/>
              </a:ext>
            </a:extLst>
          </p:cNvPr>
          <p:cNvSpPr/>
          <p:nvPr/>
        </p:nvSpPr>
        <p:spPr>
          <a:xfrm>
            <a:off x="2631601" y="2094954"/>
            <a:ext cx="255279" cy="290229"/>
          </a:xfrm>
          <a:custGeom>
            <a:avLst/>
            <a:gdLst>
              <a:gd name="connsiteX0" fmla="*/ 0 w 689947"/>
              <a:gd name="connsiteY0" fmla="*/ 379471 h 689947"/>
              <a:gd name="connsiteX1" fmla="*/ 155238 w 689947"/>
              <a:gd name="connsiteY1" fmla="*/ 379471 h 689947"/>
              <a:gd name="connsiteX2" fmla="*/ 155238 w 689947"/>
              <a:gd name="connsiteY2" fmla="*/ 0 h 689947"/>
              <a:gd name="connsiteX3" fmla="*/ 534709 w 689947"/>
              <a:gd name="connsiteY3" fmla="*/ 0 h 689947"/>
              <a:gd name="connsiteX4" fmla="*/ 534709 w 689947"/>
              <a:gd name="connsiteY4" fmla="*/ 379471 h 689947"/>
              <a:gd name="connsiteX5" fmla="*/ 689947 w 689947"/>
              <a:gd name="connsiteY5" fmla="*/ 379471 h 689947"/>
              <a:gd name="connsiteX6" fmla="*/ 344974 w 689947"/>
              <a:gd name="connsiteY6" fmla="*/ 689947 h 689947"/>
              <a:gd name="connsiteX7" fmla="*/ 0 w 689947"/>
              <a:gd name="connsiteY7" fmla="*/ 379471 h 689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9947" h="689947">
                <a:moveTo>
                  <a:pt x="0" y="379471"/>
                </a:moveTo>
                <a:lnTo>
                  <a:pt x="155238" y="379471"/>
                </a:lnTo>
                <a:lnTo>
                  <a:pt x="155238" y="0"/>
                </a:lnTo>
                <a:lnTo>
                  <a:pt x="534709" y="0"/>
                </a:lnTo>
                <a:lnTo>
                  <a:pt x="534709" y="379471"/>
                </a:lnTo>
                <a:lnTo>
                  <a:pt x="689947" y="379471"/>
                </a:lnTo>
                <a:lnTo>
                  <a:pt x="344974" y="689947"/>
                </a:lnTo>
                <a:lnTo>
                  <a:pt x="0" y="379471"/>
                </a:lnTo>
                <a:close/>
              </a:path>
            </a:pathLst>
          </a:custGeom>
          <a:solidFill>
            <a:srgbClr val="0D6CB9"/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4608" tIns="39370" rIns="194608" bIns="210132" numCol="1" spcCol="1270" anchor="ctr" anchorCtr="0">
            <a:noAutofit/>
          </a:bodyPr>
          <a:lstStyle/>
          <a:p>
            <a:pPr marL="0" marR="0" lvl="0" indent="0" algn="ctr" defTabSz="1377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3100" b="0" i="0" u="none" strike="noStrike" kern="120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DD48782-17B0-4E9F-AF9F-13FEFCDC229E}"/>
              </a:ext>
            </a:extLst>
          </p:cNvPr>
          <p:cNvSpPr/>
          <p:nvPr/>
        </p:nvSpPr>
        <p:spPr>
          <a:xfrm>
            <a:off x="2631600" y="3284424"/>
            <a:ext cx="255279" cy="290229"/>
          </a:xfrm>
          <a:custGeom>
            <a:avLst/>
            <a:gdLst>
              <a:gd name="connsiteX0" fmla="*/ 0 w 689947"/>
              <a:gd name="connsiteY0" fmla="*/ 379471 h 689947"/>
              <a:gd name="connsiteX1" fmla="*/ 155238 w 689947"/>
              <a:gd name="connsiteY1" fmla="*/ 379471 h 689947"/>
              <a:gd name="connsiteX2" fmla="*/ 155238 w 689947"/>
              <a:gd name="connsiteY2" fmla="*/ 0 h 689947"/>
              <a:gd name="connsiteX3" fmla="*/ 534709 w 689947"/>
              <a:gd name="connsiteY3" fmla="*/ 0 h 689947"/>
              <a:gd name="connsiteX4" fmla="*/ 534709 w 689947"/>
              <a:gd name="connsiteY4" fmla="*/ 379471 h 689947"/>
              <a:gd name="connsiteX5" fmla="*/ 689947 w 689947"/>
              <a:gd name="connsiteY5" fmla="*/ 379471 h 689947"/>
              <a:gd name="connsiteX6" fmla="*/ 344974 w 689947"/>
              <a:gd name="connsiteY6" fmla="*/ 689947 h 689947"/>
              <a:gd name="connsiteX7" fmla="*/ 0 w 689947"/>
              <a:gd name="connsiteY7" fmla="*/ 379471 h 689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9947" h="689947">
                <a:moveTo>
                  <a:pt x="0" y="379471"/>
                </a:moveTo>
                <a:lnTo>
                  <a:pt x="155238" y="379471"/>
                </a:lnTo>
                <a:lnTo>
                  <a:pt x="155238" y="0"/>
                </a:lnTo>
                <a:lnTo>
                  <a:pt x="534709" y="0"/>
                </a:lnTo>
                <a:lnTo>
                  <a:pt x="534709" y="379471"/>
                </a:lnTo>
                <a:lnTo>
                  <a:pt x="689947" y="379471"/>
                </a:lnTo>
                <a:lnTo>
                  <a:pt x="344974" y="689947"/>
                </a:lnTo>
                <a:lnTo>
                  <a:pt x="0" y="379471"/>
                </a:lnTo>
                <a:close/>
              </a:path>
            </a:pathLst>
          </a:custGeom>
          <a:solidFill>
            <a:srgbClr val="0D6CB9"/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4608" tIns="39370" rIns="194608" bIns="210132" numCol="1" spcCol="1270" anchor="ctr" anchorCtr="0">
            <a:noAutofit/>
          </a:bodyPr>
          <a:lstStyle/>
          <a:p>
            <a:pPr marL="0" marR="0" lvl="0" indent="0" algn="ctr" defTabSz="1377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3100" b="0" i="0" u="none" strike="noStrike" kern="120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07C4184-78E3-4D98-ACB1-AB3EA31F56D4}"/>
              </a:ext>
            </a:extLst>
          </p:cNvPr>
          <p:cNvSpPr/>
          <p:nvPr/>
        </p:nvSpPr>
        <p:spPr>
          <a:xfrm>
            <a:off x="2631600" y="4443632"/>
            <a:ext cx="255279" cy="290229"/>
          </a:xfrm>
          <a:custGeom>
            <a:avLst/>
            <a:gdLst>
              <a:gd name="connsiteX0" fmla="*/ 0 w 689947"/>
              <a:gd name="connsiteY0" fmla="*/ 379471 h 689947"/>
              <a:gd name="connsiteX1" fmla="*/ 155238 w 689947"/>
              <a:gd name="connsiteY1" fmla="*/ 379471 h 689947"/>
              <a:gd name="connsiteX2" fmla="*/ 155238 w 689947"/>
              <a:gd name="connsiteY2" fmla="*/ 0 h 689947"/>
              <a:gd name="connsiteX3" fmla="*/ 534709 w 689947"/>
              <a:gd name="connsiteY3" fmla="*/ 0 h 689947"/>
              <a:gd name="connsiteX4" fmla="*/ 534709 w 689947"/>
              <a:gd name="connsiteY4" fmla="*/ 379471 h 689947"/>
              <a:gd name="connsiteX5" fmla="*/ 689947 w 689947"/>
              <a:gd name="connsiteY5" fmla="*/ 379471 h 689947"/>
              <a:gd name="connsiteX6" fmla="*/ 344974 w 689947"/>
              <a:gd name="connsiteY6" fmla="*/ 689947 h 689947"/>
              <a:gd name="connsiteX7" fmla="*/ 0 w 689947"/>
              <a:gd name="connsiteY7" fmla="*/ 379471 h 689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9947" h="689947">
                <a:moveTo>
                  <a:pt x="0" y="379471"/>
                </a:moveTo>
                <a:lnTo>
                  <a:pt x="155238" y="379471"/>
                </a:lnTo>
                <a:lnTo>
                  <a:pt x="155238" y="0"/>
                </a:lnTo>
                <a:lnTo>
                  <a:pt x="534709" y="0"/>
                </a:lnTo>
                <a:lnTo>
                  <a:pt x="534709" y="379471"/>
                </a:lnTo>
                <a:lnTo>
                  <a:pt x="689947" y="379471"/>
                </a:lnTo>
                <a:lnTo>
                  <a:pt x="344974" y="689947"/>
                </a:lnTo>
                <a:lnTo>
                  <a:pt x="0" y="379471"/>
                </a:lnTo>
                <a:close/>
              </a:path>
            </a:pathLst>
          </a:custGeom>
          <a:solidFill>
            <a:srgbClr val="0D6CB9"/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4608" tIns="39370" rIns="194608" bIns="210132" numCol="1" spcCol="1270" anchor="ctr" anchorCtr="0">
            <a:noAutofit/>
          </a:bodyPr>
          <a:lstStyle/>
          <a:p>
            <a:pPr marL="0" marR="0" lvl="0" indent="0" algn="ctr" defTabSz="1377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3100" b="0" i="0" u="none" strike="noStrike" kern="120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E968E12-3C03-4C1D-B3CB-9B9C963F6772}"/>
              </a:ext>
            </a:extLst>
          </p:cNvPr>
          <p:cNvSpPr/>
          <p:nvPr/>
        </p:nvSpPr>
        <p:spPr>
          <a:xfrm>
            <a:off x="9457518" y="2097923"/>
            <a:ext cx="255279" cy="290229"/>
          </a:xfrm>
          <a:custGeom>
            <a:avLst/>
            <a:gdLst>
              <a:gd name="connsiteX0" fmla="*/ 0 w 689947"/>
              <a:gd name="connsiteY0" fmla="*/ 379471 h 689947"/>
              <a:gd name="connsiteX1" fmla="*/ 155238 w 689947"/>
              <a:gd name="connsiteY1" fmla="*/ 379471 h 689947"/>
              <a:gd name="connsiteX2" fmla="*/ 155238 w 689947"/>
              <a:gd name="connsiteY2" fmla="*/ 0 h 689947"/>
              <a:gd name="connsiteX3" fmla="*/ 534709 w 689947"/>
              <a:gd name="connsiteY3" fmla="*/ 0 h 689947"/>
              <a:gd name="connsiteX4" fmla="*/ 534709 w 689947"/>
              <a:gd name="connsiteY4" fmla="*/ 379471 h 689947"/>
              <a:gd name="connsiteX5" fmla="*/ 689947 w 689947"/>
              <a:gd name="connsiteY5" fmla="*/ 379471 h 689947"/>
              <a:gd name="connsiteX6" fmla="*/ 344974 w 689947"/>
              <a:gd name="connsiteY6" fmla="*/ 689947 h 689947"/>
              <a:gd name="connsiteX7" fmla="*/ 0 w 689947"/>
              <a:gd name="connsiteY7" fmla="*/ 379471 h 689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9947" h="689947">
                <a:moveTo>
                  <a:pt x="0" y="379471"/>
                </a:moveTo>
                <a:lnTo>
                  <a:pt x="155238" y="379471"/>
                </a:lnTo>
                <a:lnTo>
                  <a:pt x="155238" y="0"/>
                </a:lnTo>
                <a:lnTo>
                  <a:pt x="534709" y="0"/>
                </a:lnTo>
                <a:lnTo>
                  <a:pt x="534709" y="379471"/>
                </a:lnTo>
                <a:lnTo>
                  <a:pt x="689947" y="379471"/>
                </a:lnTo>
                <a:lnTo>
                  <a:pt x="344974" y="689947"/>
                </a:lnTo>
                <a:lnTo>
                  <a:pt x="0" y="379471"/>
                </a:lnTo>
                <a:close/>
              </a:path>
            </a:pathLst>
          </a:custGeom>
          <a:solidFill>
            <a:srgbClr val="F16038"/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4608" tIns="39370" rIns="194608" bIns="210132" numCol="1" spcCol="1270" anchor="ctr" anchorCtr="0">
            <a:noAutofit/>
          </a:bodyPr>
          <a:lstStyle/>
          <a:p>
            <a:pPr marL="0" marR="0" lvl="0" indent="0" algn="ctr" defTabSz="1377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3100" b="0" i="0" u="none" strike="noStrike" kern="120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A7E4E3B-8034-40E0-9404-B3694DF90A0F}"/>
              </a:ext>
            </a:extLst>
          </p:cNvPr>
          <p:cNvSpPr/>
          <p:nvPr/>
        </p:nvSpPr>
        <p:spPr>
          <a:xfrm>
            <a:off x="9438322" y="3272883"/>
            <a:ext cx="255279" cy="290229"/>
          </a:xfrm>
          <a:custGeom>
            <a:avLst/>
            <a:gdLst>
              <a:gd name="connsiteX0" fmla="*/ 0 w 689947"/>
              <a:gd name="connsiteY0" fmla="*/ 379471 h 689947"/>
              <a:gd name="connsiteX1" fmla="*/ 155238 w 689947"/>
              <a:gd name="connsiteY1" fmla="*/ 379471 h 689947"/>
              <a:gd name="connsiteX2" fmla="*/ 155238 w 689947"/>
              <a:gd name="connsiteY2" fmla="*/ 0 h 689947"/>
              <a:gd name="connsiteX3" fmla="*/ 534709 w 689947"/>
              <a:gd name="connsiteY3" fmla="*/ 0 h 689947"/>
              <a:gd name="connsiteX4" fmla="*/ 534709 w 689947"/>
              <a:gd name="connsiteY4" fmla="*/ 379471 h 689947"/>
              <a:gd name="connsiteX5" fmla="*/ 689947 w 689947"/>
              <a:gd name="connsiteY5" fmla="*/ 379471 h 689947"/>
              <a:gd name="connsiteX6" fmla="*/ 344974 w 689947"/>
              <a:gd name="connsiteY6" fmla="*/ 689947 h 689947"/>
              <a:gd name="connsiteX7" fmla="*/ 0 w 689947"/>
              <a:gd name="connsiteY7" fmla="*/ 379471 h 689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9947" h="689947">
                <a:moveTo>
                  <a:pt x="0" y="379471"/>
                </a:moveTo>
                <a:lnTo>
                  <a:pt x="155238" y="379471"/>
                </a:lnTo>
                <a:lnTo>
                  <a:pt x="155238" y="0"/>
                </a:lnTo>
                <a:lnTo>
                  <a:pt x="534709" y="0"/>
                </a:lnTo>
                <a:lnTo>
                  <a:pt x="534709" y="379471"/>
                </a:lnTo>
                <a:lnTo>
                  <a:pt x="689947" y="379471"/>
                </a:lnTo>
                <a:lnTo>
                  <a:pt x="344974" y="689947"/>
                </a:lnTo>
                <a:lnTo>
                  <a:pt x="0" y="379471"/>
                </a:lnTo>
                <a:close/>
              </a:path>
            </a:pathLst>
          </a:custGeom>
          <a:solidFill>
            <a:srgbClr val="F16038"/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4608" tIns="39370" rIns="194608" bIns="210132" numCol="1" spcCol="1270" anchor="ctr" anchorCtr="0">
            <a:noAutofit/>
          </a:bodyPr>
          <a:lstStyle/>
          <a:p>
            <a:pPr marL="0" marR="0" lvl="0" indent="0" algn="ctr" defTabSz="1377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3100" b="0" i="0" u="none" strike="noStrike" kern="120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05DDADBC-FD23-4763-8170-0D0BEC534D79}"/>
              </a:ext>
            </a:extLst>
          </p:cNvPr>
          <p:cNvSpPr/>
          <p:nvPr/>
        </p:nvSpPr>
        <p:spPr>
          <a:xfrm>
            <a:off x="9457518" y="4436553"/>
            <a:ext cx="255279" cy="290229"/>
          </a:xfrm>
          <a:custGeom>
            <a:avLst/>
            <a:gdLst>
              <a:gd name="connsiteX0" fmla="*/ 0 w 689947"/>
              <a:gd name="connsiteY0" fmla="*/ 379471 h 689947"/>
              <a:gd name="connsiteX1" fmla="*/ 155238 w 689947"/>
              <a:gd name="connsiteY1" fmla="*/ 379471 h 689947"/>
              <a:gd name="connsiteX2" fmla="*/ 155238 w 689947"/>
              <a:gd name="connsiteY2" fmla="*/ 0 h 689947"/>
              <a:gd name="connsiteX3" fmla="*/ 534709 w 689947"/>
              <a:gd name="connsiteY3" fmla="*/ 0 h 689947"/>
              <a:gd name="connsiteX4" fmla="*/ 534709 w 689947"/>
              <a:gd name="connsiteY4" fmla="*/ 379471 h 689947"/>
              <a:gd name="connsiteX5" fmla="*/ 689947 w 689947"/>
              <a:gd name="connsiteY5" fmla="*/ 379471 h 689947"/>
              <a:gd name="connsiteX6" fmla="*/ 344974 w 689947"/>
              <a:gd name="connsiteY6" fmla="*/ 689947 h 689947"/>
              <a:gd name="connsiteX7" fmla="*/ 0 w 689947"/>
              <a:gd name="connsiteY7" fmla="*/ 379471 h 689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9947" h="689947">
                <a:moveTo>
                  <a:pt x="0" y="379471"/>
                </a:moveTo>
                <a:lnTo>
                  <a:pt x="155238" y="379471"/>
                </a:lnTo>
                <a:lnTo>
                  <a:pt x="155238" y="0"/>
                </a:lnTo>
                <a:lnTo>
                  <a:pt x="534709" y="0"/>
                </a:lnTo>
                <a:lnTo>
                  <a:pt x="534709" y="379471"/>
                </a:lnTo>
                <a:lnTo>
                  <a:pt x="689947" y="379471"/>
                </a:lnTo>
                <a:lnTo>
                  <a:pt x="344974" y="689947"/>
                </a:lnTo>
                <a:lnTo>
                  <a:pt x="0" y="379471"/>
                </a:lnTo>
                <a:close/>
              </a:path>
            </a:pathLst>
          </a:custGeom>
          <a:solidFill>
            <a:srgbClr val="F16038"/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4608" tIns="39370" rIns="194608" bIns="210132" numCol="1" spcCol="1270" anchor="ctr" anchorCtr="0">
            <a:noAutofit/>
          </a:bodyPr>
          <a:lstStyle/>
          <a:p>
            <a:pPr marL="0" marR="0" lvl="0" indent="0" algn="ctr" defTabSz="1377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3100" b="0" i="0" u="none" strike="noStrike" kern="120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0879F4B-DA40-4C85-8A0E-7982F6A91436}"/>
              </a:ext>
            </a:extLst>
          </p:cNvPr>
          <p:cNvSpPr/>
          <p:nvPr/>
        </p:nvSpPr>
        <p:spPr>
          <a:xfrm>
            <a:off x="712381" y="5563897"/>
            <a:ext cx="4347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Resource: TEA School System Reflection Tool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3CA892D3-57EC-4AC3-9060-EF74AF4F7659}"/>
              </a:ext>
            </a:extLst>
          </p:cNvPr>
          <p:cNvSpPr/>
          <p:nvPr/>
        </p:nvSpPr>
        <p:spPr>
          <a:xfrm>
            <a:off x="9385347" y="6084244"/>
            <a:ext cx="2793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Instruction Partners</a:t>
            </a:r>
          </a:p>
        </p:txBody>
      </p:sp>
    </p:spTree>
    <p:extLst>
      <p:ext uri="{BB962C8B-B14F-4D97-AF65-F5344CB8AC3E}">
        <p14:creationId xmlns:p14="http://schemas.microsoft.com/office/powerpoint/2010/main" val="3136619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581AED3-2A9B-4CAA-BC99-90B822A15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High-Quality Instructional Materials (HQIM) and COVID-19</a:t>
            </a:r>
            <a:endParaRPr lang="en-US">
              <a:cs typeface="Calibri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973192-7343-4834-9863-DB3CC5E57A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C126A4-BD19-47E2-8A0E-0DE1B9D8C9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38482EF-600F-4C4B-8FBB-3857205F5B44}"/>
              </a:ext>
            </a:extLst>
          </p:cNvPr>
          <p:cNvGrpSpPr/>
          <p:nvPr/>
        </p:nvGrpSpPr>
        <p:grpSpPr>
          <a:xfrm>
            <a:off x="712380" y="1626631"/>
            <a:ext cx="4514850" cy="1536146"/>
            <a:chOff x="712380" y="1626631"/>
            <a:chExt cx="4514850" cy="1536146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7E97B8C-5977-49E6-9348-72BDAFA585AB}"/>
                </a:ext>
              </a:extLst>
            </p:cNvPr>
            <p:cNvSpPr/>
            <p:nvPr/>
          </p:nvSpPr>
          <p:spPr>
            <a:xfrm>
              <a:off x="712380" y="1626631"/>
              <a:ext cx="4514850" cy="1536146"/>
            </a:xfrm>
            <a:custGeom>
              <a:avLst/>
              <a:gdLst>
                <a:gd name="connsiteX0" fmla="*/ 0 w 2676821"/>
                <a:gd name="connsiteY0" fmla="*/ 173397 h 1733973"/>
                <a:gd name="connsiteX1" fmla="*/ 173397 w 2676821"/>
                <a:gd name="connsiteY1" fmla="*/ 0 h 1733973"/>
                <a:gd name="connsiteX2" fmla="*/ 2503424 w 2676821"/>
                <a:gd name="connsiteY2" fmla="*/ 0 h 1733973"/>
                <a:gd name="connsiteX3" fmla="*/ 2676821 w 2676821"/>
                <a:gd name="connsiteY3" fmla="*/ 173397 h 1733973"/>
                <a:gd name="connsiteX4" fmla="*/ 2676821 w 2676821"/>
                <a:gd name="connsiteY4" fmla="*/ 1560576 h 1733973"/>
                <a:gd name="connsiteX5" fmla="*/ 2503424 w 2676821"/>
                <a:gd name="connsiteY5" fmla="*/ 1733973 h 1733973"/>
                <a:gd name="connsiteX6" fmla="*/ 173397 w 2676821"/>
                <a:gd name="connsiteY6" fmla="*/ 1733973 h 1733973"/>
                <a:gd name="connsiteX7" fmla="*/ 0 w 2676821"/>
                <a:gd name="connsiteY7" fmla="*/ 1560576 h 1733973"/>
                <a:gd name="connsiteX8" fmla="*/ 0 w 2676821"/>
                <a:gd name="connsiteY8" fmla="*/ 173397 h 1733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6821" h="1733973">
                  <a:moveTo>
                    <a:pt x="0" y="173397"/>
                  </a:moveTo>
                  <a:cubicBezTo>
                    <a:pt x="0" y="77632"/>
                    <a:pt x="77632" y="0"/>
                    <a:pt x="173397" y="0"/>
                  </a:cubicBezTo>
                  <a:lnTo>
                    <a:pt x="2503424" y="0"/>
                  </a:lnTo>
                  <a:cubicBezTo>
                    <a:pt x="2599189" y="0"/>
                    <a:pt x="2676821" y="77632"/>
                    <a:pt x="2676821" y="173397"/>
                  </a:cubicBezTo>
                  <a:lnTo>
                    <a:pt x="2676821" y="1560576"/>
                  </a:lnTo>
                  <a:cubicBezTo>
                    <a:pt x="2676821" y="1656341"/>
                    <a:pt x="2599189" y="1733973"/>
                    <a:pt x="2503424" y="1733973"/>
                  </a:cubicBezTo>
                  <a:lnTo>
                    <a:pt x="173397" y="1733973"/>
                  </a:lnTo>
                  <a:cubicBezTo>
                    <a:pt x="77632" y="1733973"/>
                    <a:pt x="0" y="1656341"/>
                    <a:pt x="0" y="1560576"/>
                  </a:cubicBezTo>
                  <a:lnTo>
                    <a:pt x="0" y="173397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31636" tIns="228590" rIns="228590" bIns="662083" numCol="1" spcCol="1270" anchor="t" anchorCtr="0">
              <a:noAutofit/>
            </a:bodyPr>
            <a:lstStyle/>
            <a:p>
              <a:pPr marL="285750" marR="0" lvl="1" indent="-285750" algn="l" defTabSz="17335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endParaRPr kumimoji="0" lang="en-US" sz="3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270FD47-E403-48C9-8D7B-4B8B4A30703D}"/>
                </a:ext>
              </a:extLst>
            </p:cNvPr>
            <p:cNvSpPr txBox="1"/>
            <p:nvPr/>
          </p:nvSpPr>
          <p:spPr>
            <a:xfrm>
              <a:off x="1219200" y="1961999"/>
              <a:ext cx="376437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Teachers developing their own curricula had a difficult time adapting to remote learning in the spring. 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32E4100-D82E-4188-B5E5-9C92C06FF4AC}"/>
              </a:ext>
            </a:extLst>
          </p:cNvPr>
          <p:cNvGrpSpPr/>
          <p:nvPr/>
        </p:nvGrpSpPr>
        <p:grpSpPr>
          <a:xfrm>
            <a:off x="712380" y="3278616"/>
            <a:ext cx="4514850" cy="1268840"/>
            <a:chOff x="712380" y="3278616"/>
            <a:chExt cx="4514850" cy="126884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DFA6F7B-1E87-4D50-8EAC-46186BD0B29F}"/>
                </a:ext>
              </a:extLst>
            </p:cNvPr>
            <p:cNvSpPr/>
            <p:nvPr/>
          </p:nvSpPr>
          <p:spPr>
            <a:xfrm>
              <a:off x="712380" y="3278616"/>
              <a:ext cx="4514850" cy="1268840"/>
            </a:xfrm>
            <a:custGeom>
              <a:avLst/>
              <a:gdLst>
                <a:gd name="connsiteX0" fmla="*/ 0 w 2676821"/>
                <a:gd name="connsiteY0" fmla="*/ 173397 h 1733973"/>
                <a:gd name="connsiteX1" fmla="*/ 173397 w 2676821"/>
                <a:gd name="connsiteY1" fmla="*/ 0 h 1733973"/>
                <a:gd name="connsiteX2" fmla="*/ 2503424 w 2676821"/>
                <a:gd name="connsiteY2" fmla="*/ 0 h 1733973"/>
                <a:gd name="connsiteX3" fmla="*/ 2676821 w 2676821"/>
                <a:gd name="connsiteY3" fmla="*/ 173397 h 1733973"/>
                <a:gd name="connsiteX4" fmla="*/ 2676821 w 2676821"/>
                <a:gd name="connsiteY4" fmla="*/ 1560576 h 1733973"/>
                <a:gd name="connsiteX5" fmla="*/ 2503424 w 2676821"/>
                <a:gd name="connsiteY5" fmla="*/ 1733973 h 1733973"/>
                <a:gd name="connsiteX6" fmla="*/ 173397 w 2676821"/>
                <a:gd name="connsiteY6" fmla="*/ 1733973 h 1733973"/>
                <a:gd name="connsiteX7" fmla="*/ 0 w 2676821"/>
                <a:gd name="connsiteY7" fmla="*/ 1560576 h 1733973"/>
                <a:gd name="connsiteX8" fmla="*/ 0 w 2676821"/>
                <a:gd name="connsiteY8" fmla="*/ 173397 h 1733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6821" h="1733973">
                  <a:moveTo>
                    <a:pt x="0" y="173397"/>
                  </a:moveTo>
                  <a:cubicBezTo>
                    <a:pt x="0" y="77632"/>
                    <a:pt x="77632" y="0"/>
                    <a:pt x="173397" y="0"/>
                  </a:cubicBezTo>
                  <a:lnTo>
                    <a:pt x="2503424" y="0"/>
                  </a:lnTo>
                  <a:cubicBezTo>
                    <a:pt x="2599189" y="0"/>
                    <a:pt x="2676821" y="77632"/>
                    <a:pt x="2676821" y="173397"/>
                  </a:cubicBezTo>
                  <a:lnTo>
                    <a:pt x="2676821" y="1560576"/>
                  </a:lnTo>
                  <a:cubicBezTo>
                    <a:pt x="2676821" y="1656341"/>
                    <a:pt x="2599189" y="1733973"/>
                    <a:pt x="2503424" y="1733973"/>
                  </a:cubicBezTo>
                  <a:lnTo>
                    <a:pt x="173397" y="1733973"/>
                  </a:lnTo>
                  <a:cubicBezTo>
                    <a:pt x="77632" y="1733973"/>
                    <a:pt x="0" y="1656341"/>
                    <a:pt x="0" y="1560576"/>
                  </a:cubicBezTo>
                  <a:lnTo>
                    <a:pt x="0" y="173397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31636" tIns="228590" rIns="228590" bIns="662083" numCol="1" spcCol="1270" anchor="t" anchorCtr="0">
              <a:noAutofit/>
            </a:bodyPr>
            <a:lstStyle/>
            <a:p>
              <a:pPr marL="285750" marR="0" lvl="1" indent="-285750" algn="l" defTabSz="17335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endParaRPr kumimoji="0" lang="en-US" sz="3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D2962AA-F6FD-4BE2-909D-F4DDA86D8E30}"/>
                </a:ext>
              </a:extLst>
            </p:cNvPr>
            <p:cNvSpPr txBox="1"/>
            <p:nvPr/>
          </p:nvSpPr>
          <p:spPr>
            <a:xfrm>
              <a:off x="1219200" y="3472206"/>
              <a:ext cx="376437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Those supporting teachers must help teachers optimize their teaching for each and every student.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A1FD3FD-B2AD-4A51-B9BE-C4DF0415EB63}"/>
              </a:ext>
            </a:extLst>
          </p:cNvPr>
          <p:cNvGrpSpPr/>
          <p:nvPr/>
        </p:nvGrpSpPr>
        <p:grpSpPr>
          <a:xfrm>
            <a:off x="712380" y="4706230"/>
            <a:ext cx="4514850" cy="1120204"/>
            <a:chOff x="6438900" y="5839199"/>
            <a:chExt cx="4514850" cy="112020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8751D85-41AE-4776-8E3F-20583E7589E4}"/>
                </a:ext>
              </a:extLst>
            </p:cNvPr>
            <p:cNvSpPr/>
            <p:nvPr/>
          </p:nvSpPr>
          <p:spPr>
            <a:xfrm>
              <a:off x="6438900" y="5839199"/>
              <a:ext cx="4514850" cy="1120204"/>
            </a:xfrm>
            <a:custGeom>
              <a:avLst/>
              <a:gdLst>
                <a:gd name="connsiteX0" fmla="*/ 0 w 2676821"/>
                <a:gd name="connsiteY0" fmla="*/ 173397 h 1733973"/>
                <a:gd name="connsiteX1" fmla="*/ 173397 w 2676821"/>
                <a:gd name="connsiteY1" fmla="*/ 0 h 1733973"/>
                <a:gd name="connsiteX2" fmla="*/ 2503424 w 2676821"/>
                <a:gd name="connsiteY2" fmla="*/ 0 h 1733973"/>
                <a:gd name="connsiteX3" fmla="*/ 2676821 w 2676821"/>
                <a:gd name="connsiteY3" fmla="*/ 173397 h 1733973"/>
                <a:gd name="connsiteX4" fmla="*/ 2676821 w 2676821"/>
                <a:gd name="connsiteY4" fmla="*/ 1560576 h 1733973"/>
                <a:gd name="connsiteX5" fmla="*/ 2503424 w 2676821"/>
                <a:gd name="connsiteY5" fmla="*/ 1733973 h 1733973"/>
                <a:gd name="connsiteX6" fmla="*/ 173397 w 2676821"/>
                <a:gd name="connsiteY6" fmla="*/ 1733973 h 1733973"/>
                <a:gd name="connsiteX7" fmla="*/ 0 w 2676821"/>
                <a:gd name="connsiteY7" fmla="*/ 1560576 h 1733973"/>
                <a:gd name="connsiteX8" fmla="*/ 0 w 2676821"/>
                <a:gd name="connsiteY8" fmla="*/ 173397 h 1733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6821" h="1733973">
                  <a:moveTo>
                    <a:pt x="0" y="173397"/>
                  </a:moveTo>
                  <a:cubicBezTo>
                    <a:pt x="0" y="77632"/>
                    <a:pt x="77632" y="0"/>
                    <a:pt x="173397" y="0"/>
                  </a:cubicBezTo>
                  <a:lnTo>
                    <a:pt x="2503424" y="0"/>
                  </a:lnTo>
                  <a:cubicBezTo>
                    <a:pt x="2599189" y="0"/>
                    <a:pt x="2676821" y="77632"/>
                    <a:pt x="2676821" y="173397"/>
                  </a:cubicBezTo>
                  <a:lnTo>
                    <a:pt x="2676821" y="1560576"/>
                  </a:lnTo>
                  <a:cubicBezTo>
                    <a:pt x="2676821" y="1656341"/>
                    <a:pt x="2599189" y="1733973"/>
                    <a:pt x="2503424" y="1733973"/>
                  </a:cubicBezTo>
                  <a:lnTo>
                    <a:pt x="173397" y="1733973"/>
                  </a:lnTo>
                  <a:cubicBezTo>
                    <a:pt x="77632" y="1733973"/>
                    <a:pt x="0" y="1656341"/>
                    <a:pt x="0" y="1560576"/>
                  </a:cubicBezTo>
                  <a:lnTo>
                    <a:pt x="0" y="173397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31636" tIns="228590" rIns="228590" bIns="662083" numCol="1" spcCol="1270" anchor="t" anchorCtr="0">
              <a:noAutofit/>
            </a:bodyPr>
            <a:lstStyle/>
            <a:p>
              <a:pPr marL="285750" marR="0" lvl="1" indent="-285750" algn="l" defTabSz="17335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endParaRPr kumimoji="0" lang="en-US" sz="3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91482A-5C75-4095-A9AE-A2D1D410BE73}"/>
                </a:ext>
              </a:extLst>
            </p:cNvPr>
            <p:cNvSpPr txBox="1"/>
            <p:nvPr/>
          </p:nvSpPr>
          <p:spPr>
            <a:xfrm>
              <a:off x="6833190" y="5938805"/>
              <a:ext cx="376437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Schools are relying on groups of adults for an unprecedented amount of student support, care, and guidance. 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10A90BD-BAA8-4658-BC01-9B456FA6766A}"/>
              </a:ext>
            </a:extLst>
          </p:cNvPr>
          <p:cNvGrpSpPr/>
          <p:nvPr/>
        </p:nvGrpSpPr>
        <p:grpSpPr>
          <a:xfrm>
            <a:off x="5570564" y="1626631"/>
            <a:ext cx="5606026" cy="1536146"/>
            <a:chOff x="5570564" y="1626631"/>
            <a:chExt cx="5606026" cy="153614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3A1A459-B166-4485-B038-28994B0DEF0D}"/>
                </a:ext>
              </a:extLst>
            </p:cNvPr>
            <p:cNvGrpSpPr/>
            <p:nvPr/>
          </p:nvGrpSpPr>
          <p:grpSpPr>
            <a:xfrm>
              <a:off x="6457950" y="1626631"/>
              <a:ext cx="4718640" cy="1536146"/>
              <a:chOff x="6457950" y="1626631"/>
              <a:chExt cx="4718640" cy="1536146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9BE02E07-9AB7-4469-9072-D225970C09E3}"/>
                  </a:ext>
                </a:extLst>
              </p:cNvPr>
              <p:cNvSpPr/>
              <p:nvPr/>
            </p:nvSpPr>
            <p:spPr>
              <a:xfrm>
                <a:off x="6457950" y="1626631"/>
                <a:ext cx="4514850" cy="1536146"/>
              </a:xfrm>
              <a:custGeom>
                <a:avLst/>
                <a:gdLst>
                  <a:gd name="connsiteX0" fmla="*/ 0 w 2676821"/>
                  <a:gd name="connsiteY0" fmla="*/ 173397 h 1733973"/>
                  <a:gd name="connsiteX1" fmla="*/ 173397 w 2676821"/>
                  <a:gd name="connsiteY1" fmla="*/ 0 h 1733973"/>
                  <a:gd name="connsiteX2" fmla="*/ 2503424 w 2676821"/>
                  <a:gd name="connsiteY2" fmla="*/ 0 h 1733973"/>
                  <a:gd name="connsiteX3" fmla="*/ 2676821 w 2676821"/>
                  <a:gd name="connsiteY3" fmla="*/ 173397 h 1733973"/>
                  <a:gd name="connsiteX4" fmla="*/ 2676821 w 2676821"/>
                  <a:gd name="connsiteY4" fmla="*/ 1560576 h 1733973"/>
                  <a:gd name="connsiteX5" fmla="*/ 2503424 w 2676821"/>
                  <a:gd name="connsiteY5" fmla="*/ 1733973 h 1733973"/>
                  <a:gd name="connsiteX6" fmla="*/ 173397 w 2676821"/>
                  <a:gd name="connsiteY6" fmla="*/ 1733973 h 1733973"/>
                  <a:gd name="connsiteX7" fmla="*/ 0 w 2676821"/>
                  <a:gd name="connsiteY7" fmla="*/ 1560576 h 1733973"/>
                  <a:gd name="connsiteX8" fmla="*/ 0 w 2676821"/>
                  <a:gd name="connsiteY8" fmla="*/ 173397 h 1733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76821" h="1733973">
                    <a:moveTo>
                      <a:pt x="0" y="173397"/>
                    </a:moveTo>
                    <a:cubicBezTo>
                      <a:pt x="0" y="77632"/>
                      <a:pt x="77632" y="0"/>
                      <a:pt x="173397" y="0"/>
                    </a:cubicBezTo>
                    <a:lnTo>
                      <a:pt x="2503424" y="0"/>
                    </a:lnTo>
                    <a:cubicBezTo>
                      <a:pt x="2599189" y="0"/>
                      <a:pt x="2676821" y="77632"/>
                      <a:pt x="2676821" y="173397"/>
                    </a:cubicBezTo>
                    <a:lnTo>
                      <a:pt x="2676821" y="1560576"/>
                    </a:lnTo>
                    <a:cubicBezTo>
                      <a:pt x="2676821" y="1656341"/>
                      <a:pt x="2599189" y="1733973"/>
                      <a:pt x="2503424" y="1733973"/>
                    </a:cubicBezTo>
                    <a:lnTo>
                      <a:pt x="173397" y="1733973"/>
                    </a:lnTo>
                    <a:cubicBezTo>
                      <a:pt x="77632" y="1733973"/>
                      <a:pt x="0" y="1656341"/>
                      <a:pt x="0" y="1560576"/>
                    </a:cubicBezTo>
                    <a:lnTo>
                      <a:pt x="0" y="173397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31636" tIns="228590" rIns="228590" bIns="662083" numCol="1" spcCol="1270" anchor="t" anchorCtr="0">
                <a:noAutofit/>
              </a:bodyPr>
              <a:lstStyle/>
              <a:p>
                <a:pPr marL="285750" marR="0" lvl="1" indent="-285750" algn="l" defTabSz="17335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Char char="•"/>
                  <a:tabLst/>
                  <a:defRPr/>
                </a:pPr>
                <a:endParaRPr kumimoji="0" lang="en-US" sz="39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95EC09-24A8-495C-922C-E922A3F0436D}"/>
                  </a:ext>
                </a:extLst>
              </p:cNvPr>
              <p:cNvSpPr txBox="1"/>
              <p:nvPr/>
            </p:nvSpPr>
            <p:spPr>
              <a:xfrm>
                <a:off x="6814140" y="1810981"/>
                <a:ext cx="436245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Alleviate the burden of designing lessons, adapting them to work both in person and remotely, and supporting cohorts of students with diverse needs. </a:t>
                </a:r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05D0DE-CAB8-443F-B4BA-854DEC8E617C}"/>
                </a:ext>
              </a:extLst>
            </p:cNvPr>
            <p:cNvSpPr/>
            <p:nvPr/>
          </p:nvSpPr>
          <p:spPr>
            <a:xfrm rot="16200000">
              <a:off x="5613258" y="2151638"/>
              <a:ext cx="458664" cy="544051"/>
            </a:xfrm>
            <a:custGeom>
              <a:avLst/>
              <a:gdLst>
                <a:gd name="connsiteX0" fmla="*/ 0 w 689947"/>
                <a:gd name="connsiteY0" fmla="*/ 379471 h 689947"/>
                <a:gd name="connsiteX1" fmla="*/ 155238 w 689947"/>
                <a:gd name="connsiteY1" fmla="*/ 379471 h 689947"/>
                <a:gd name="connsiteX2" fmla="*/ 155238 w 689947"/>
                <a:gd name="connsiteY2" fmla="*/ 0 h 689947"/>
                <a:gd name="connsiteX3" fmla="*/ 534709 w 689947"/>
                <a:gd name="connsiteY3" fmla="*/ 0 h 689947"/>
                <a:gd name="connsiteX4" fmla="*/ 534709 w 689947"/>
                <a:gd name="connsiteY4" fmla="*/ 379471 h 689947"/>
                <a:gd name="connsiteX5" fmla="*/ 689947 w 689947"/>
                <a:gd name="connsiteY5" fmla="*/ 379471 h 689947"/>
                <a:gd name="connsiteX6" fmla="*/ 344974 w 689947"/>
                <a:gd name="connsiteY6" fmla="*/ 689947 h 689947"/>
                <a:gd name="connsiteX7" fmla="*/ 0 w 689947"/>
                <a:gd name="connsiteY7" fmla="*/ 379471 h 689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9947" h="689947">
                  <a:moveTo>
                    <a:pt x="0" y="379471"/>
                  </a:moveTo>
                  <a:lnTo>
                    <a:pt x="155238" y="379471"/>
                  </a:lnTo>
                  <a:lnTo>
                    <a:pt x="155238" y="0"/>
                  </a:lnTo>
                  <a:lnTo>
                    <a:pt x="534709" y="0"/>
                  </a:lnTo>
                  <a:lnTo>
                    <a:pt x="534709" y="379471"/>
                  </a:lnTo>
                  <a:lnTo>
                    <a:pt x="689947" y="379471"/>
                  </a:lnTo>
                  <a:lnTo>
                    <a:pt x="344974" y="689947"/>
                  </a:lnTo>
                  <a:lnTo>
                    <a:pt x="0" y="379471"/>
                  </a:lnTo>
                  <a:close/>
                </a:path>
              </a:pathLst>
            </a:custGeom>
            <a:solidFill>
              <a:srgbClr val="0D6CB9"/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4608" tIns="39370" rIns="194608" bIns="210132" numCol="1" spcCol="1270" anchor="ctr" anchorCtr="0">
              <a:noAutofit/>
            </a:bodyPr>
            <a:lstStyle/>
            <a:p>
              <a:pPr marL="0" marR="0" lvl="0" indent="0" algn="ctr" defTabSz="1377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CD5D9EF-ECA8-4716-8E50-93722644118F}"/>
              </a:ext>
            </a:extLst>
          </p:cNvPr>
          <p:cNvGrpSpPr/>
          <p:nvPr/>
        </p:nvGrpSpPr>
        <p:grpSpPr>
          <a:xfrm>
            <a:off x="5583420" y="3278616"/>
            <a:ext cx="5389380" cy="1268840"/>
            <a:chOff x="5583420" y="3278616"/>
            <a:chExt cx="5389380" cy="126884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3B865D1-ACE2-4B06-BE14-FB0654299384}"/>
                </a:ext>
              </a:extLst>
            </p:cNvPr>
            <p:cNvGrpSpPr/>
            <p:nvPr/>
          </p:nvGrpSpPr>
          <p:grpSpPr>
            <a:xfrm>
              <a:off x="6457950" y="3278616"/>
              <a:ext cx="4514850" cy="1268840"/>
              <a:chOff x="6457950" y="3278616"/>
              <a:chExt cx="4514850" cy="1268840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3040DD9-FFE8-4922-BC94-2ED946EC389B}"/>
                  </a:ext>
                </a:extLst>
              </p:cNvPr>
              <p:cNvSpPr/>
              <p:nvPr/>
            </p:nvSpPr>
            <p:spPr>
              <a:xfrm>
                <a:off x="6457950" y="3278616"/>
                <a:ext cx="4514850" cy="1268840"/>
              </a:xfrm>
              <a:custGeom>
                <a:avLst/>
                <a:gdLst>
                  <a:gd name="connsiteX0" fmla="*/ 0 w 2676821"/>
                  <a:gd name="connsiteY0" fmla="*/ 173397 h 1733973"/>
                  <a:gd name="connsiteX1" fmla="*/ 173397 w 2676821"/>
                  <a:gd name="connsiteY1" fmla="*/ 0 h 1733973"/>
                  <a:gd name="connsiteX2" fmla="*/ 2503424 w 2676821"/>
                  <a:gd name="connsiteY2" fmla="*/ 0 h 1733973"/>
                  <a:gd name="connsiteX3" fmla="*/ 2676821 w 2676821"/>
                  <a:gd name="connsiteY3" fmla="*/ 173397 h 1733973"/>
                  <a:gd name="connsiteX4" fmla="*/ 2676821 w 2676821"/>
                  <a:gd name="connsiteY4" fmla="*/ 1560576 h 1733973"/>
                  <a:gd name="connsiteX5" fmla="*/ 2503424 w 2676821"/>
                  <a:gd name="connsiteY5" fmla="*/ 1733973 h 1733973"/>
                  <a:gd name="connsiteX6" fmla="*/ 173397 w 2676821"/>
                  <a:gd name="connsiteY6" fmla="*/ 1733973 h 1733973"/>
                  <a:gd name="connsiteX7" fmla="*/ 0 w 2676821"/>
                  <a:gd name="connsiteY7" fmla="*/ 1560576 h 1733973"/>
                  <a:gd name="connsiteX8" fmla="*/ 0 w 2676821"/>
                  <a:gd name="connsiteY8" fmla="*/ 173397 h 1733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76821" h="1733973">
                    <a:moveTo>
                      <a:pt x="0" y="173397"/>
                    </a:moveTo>
                    <a:cubicBezTo>
                      <a:pt x="0" y="77632"/>
                      <a:pt x="77632" y="0"/>
                      <a:pt x="173397" y="0"/>
                    </a:cubicBezTo>
                    <a:lnTo>
                      <a:pt x="2503424" y="0"/>
                    </a:lnTo>
                    <a:cubicBezTo>
                      <a:pt x="2599189" y="0"/>
                      <a:pt x="2676821" y="77632"/>
                      <a:pt x="2676821" y="173397"/>
                    </a:cubicBezTo>
                    <a:lnTo>
                      <a:pt x="2676821" y="1560576"/>
                    </a:lnTo>
                    <a:cubicBezTo>
                      <a:pt x="2676821" y="1656341"/>
                      <a:pt x="2599189" y="1733973"/>
                      <a:pt x="2503424" y="1733973"/>
                    </a:cubicBezTo>
                    <a:lnTo>
                      <a:pt x="173397" y="1733973"/>
                    </a:lnTo>
                    <a:cubicBezTo>
                      <a:pt x="77632" y="1733973"/>
                      <a:pt x="0" y="1656341"/>
                      <a:pt x="0" y="1560576"/>
                    </a:cubicBezTo>
                    <a:lnTo>
                      <a:pt x="0" y="173397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31636" tIns="228590" rIns="228590" bIns="662083" numCol="1" spcCol="1270" anchor="t" anchorCtr="0">
                <a:noAutofit/>
              </a:bodyPr>
              <a:lstStyle/>
              <a:p>
                <a:pPr marL="285750" marR="0" lvl="1" indent="-285750" algn="l" defTabSz="17335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Char char="•"/>
                  <a:tabLst/>
                  <a:defRPr/>
                </a:pPr>
                <a:endParaRPr kumimoji="0" lang="en-US" sz="39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755CF25-5475-4A7A-B8FD-65F9214967F2}"/>
                  </a:ext>
                </a:extLst>
              </p:cNvPr>
              <p:cNvSpPr txBox="1"/>
              <p:nvPr/>
            </p:nvSpPr>
            <p:spPr>
              <a:xfrm>
                <a:off x="6814140" y="3459492"/>
                <a:ext cx="396816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Make it easier for principals and coaches to support all teachers, despite changing teaching and learning scenarios.</a:t>
                </a:r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461A48C-7728-4D42-A768-836FE2028657}"/>
                </a:ext>
              </a:extLst>
            </p:cNvPr>
            <p:cNvSpPr/>
            <p:nvPr/>
          </p:nvSpPr>
          <p:spPr>
            <a:xfrm rot="16200000">
              <a:off x="5626114" y="3641010"/>
              <a:ext cx="458664" cy="544051"/>
            </a:xfrm>
            <a:custGeom>
              <a:avLst/>
              <a:gdLst>
                <a:gd name="connsiteX0" fmla="*/ 0 w 689947"/>
                <a:gd name="connsiteY0" fmla="*/ 379471 h 689947"/>
                <a:gd name="connsiteX1" fmla="*/ 155238 w 689947"/>
                <a:gd name="connsiteY1" fmla="*/ 379471 h 689947"/>
                <a:gd name="connsiteX2" fmla="*/ 155238 w 689947"/>
                <a:gd name="connsiteY2" fmla="*/ 0 h 689947"/>
                <a:gd name="connsiteX3" fmla="*/ 534709 w 689947"/>
                <a:gd name="connsiteY3" fmla="*/ 0 h 689947"/>
                <a:gd name="connsiteX4" fmla="*/ 534709 w 689947"/>
                <a:gd name="connsiteY4" fmla="*/ 379471 h 689947"/>
                <a:gd name="connsiteX5" fmla="*/ 689947 w 689947"/>
                <a:gd name="connsiteY5" fmla="*/ 379471 h 689947"/>
                <a:gd name="connsiteX6" fmla="*/ 344974 w 689947"/>
                <a:gd name="connsiteY6" fmla="*/ 689947 h 689947"/>
                <a:gd name="connsiteX7" fmla="*/ 0 w 689947"/>
                <a:gd name="connsiteY7" fmla="*/ 379471 h 689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9947" h="689947">
                  <a:moveTo>
                    <a:pt x="0" y="379471"/>
                  </a:moveTo>
                  <a:lnTo>
                    <a:pt x="155238" y="379471"/>
                  </a:lnTo>
                  <a:lnTo>
                    <a:pt x="155238" y="0"/>
                  </a:lnTo>
                  <a:lnTo>
                    <a:pt x="534709" y="0"/>
                  </a:lnTo>
                  <a:lnTo>
                    <a:pt x="534709" y="379471"/>
                  </a:lnTo>
                  <a:lnTo>
                    <a:pt x="689947" y="379471"/>
                  </a:lnTo>
                  <a:lnTo>
                    <a:pt x="344974" y="689947"/>
                  </a:lnTo>
                  <a:lnTo>
                    <a:pt x="0" y="379471"/>
                  </a:lnTo>
                  <a:close/>
                </a:path>
              </a:pathLst>
            </a:custGeom>
            <a:solidFill>
              <a:srgbClr val="0D6CB9"/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4608" tIns="39370" rIns="194608" bIns="210132" numCol="1" spcCol="1270" anchor="ctr" anchorCtr="0">
              <a:noAutofit/>
            </a:bodyPr>
            <a:lstStyle/>
            <a:p>
              <a:pPr marL="0" marR="0" lvl="0" indent="0" algn="ctr" defTabSz="1377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BC4887E-D32B-48D7-B950-4B257FE51F29}"/>
              </a:ext>
            </a:extLst>
          </p:cNvPr>
          <p:cNvGrpSpPr/>
          <p:nvPr/>
        </p:nvGrpSpPr>
        <p:grpSpPr>
          <a:xfrm>
            <a:off x="5583420" y="4699565"/>
            <a:ext cx="5394162" cy="1120204"/>
            <a:chOff x="5583420" y="4699565"/>
            <a:chExt cx="5394162" cy="112020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37AA4C4-46B1-4B13-B987-1ECAF5B7D32E}"/>
                </a:ext>
              </a:extLst>
            </p:cNvPr>
            <p:cNvSpPr/>
            <p:nvPr/>
          </p:nvSpPr>
          <p:spPr>
            <a:xfrm rot="16200000">
              <a:off x="5626114" y="4994306"/>
              <a:ext cx="458664" cy="544051"/>
            </a:xfrm>
            <a:custGeom>
              <a:avLst/>
              <a:gdLst>
                <a:gd name="connsiteX0" fmla="*/ 0 w 689947"/>
                <a:gd name="connsiteY0" fmla="*/ 379471 h 689947"/>
                <a:gd name="connsiteX1" fmla="*/ 155238 w 689947"/>
                <a:gd name="connsiteY1" fmla="*/ 379471 h 689947"/>
                <a:gd name="connsiteX2" fmla="*/ 155238 w 689947"/>
                <a:gd name="connsiteY2" fmla="*/ 0 h 689947"/>
                <a:gd name="connsiteX3" fmla="*/ 534709 w 689947"/>
                <a:gd name="connsiteY3" fmla="*/ 0 h 689947"/>
                <a:gd name="connsiteX4" fmla="*/ 534709 w 689947"/>
                <a:gd name="connsiteY4" fmla="*/ 379471 h 689947"/>
                <a:gd name="connsiteX5" fmla="*/ 689947 w 689947"/>
                <a:gd name="connsiteY5" fmla="*/ 379471 h 689947"/>
                <a:gd name="connsiteX6" fmla="*/ 344974 w 689947"/>
                <a:gd name="connsiteY6" fmla="*/ 689947 h 689947"/>
                <a:gd name="connsiteX7" fmla="*/ 0 w 689947"/>
                <a:gd name="connsiteY7" fmla="*/ 379471 h 689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9947" h="689947">
                  <a:moveTo>
                    <a:pt x="0" y="379471"/>
                  </a:moveTo>
                  <a:lnTo>
                    <a:pt x="155238" y="379471"/>
                  </a:lnTo>
                  <a:lnTo>
                    <a:pt x="155238" y="0"/>
                  </a:lnTo>
                  <a:lnTo>
                    <a:pt x="534709" y="0"/>
                  </a:lnTo>
                  <a:lnTo>
                    <a:pt x="534709" y="379471"/>
                  </a:lnTo>
                  <a:lnTo>
                    <a:pt x="689947" y="379471"/>
                  </a:lnTo>
                  <a:lnTo>
                    <a:pt x="344974" y="689947"/>
                  </a:lnTo>
                  <a:lnTo>
                    <a:pt x="0" y="379471"/>
                  </a:lnTo>
                  <a:close/>
                </a:path>
              </a:pathLst>
            </a:custGeom>
            <a:solidFill>
              <a:srgbClr val="0D6CB9"/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4608" tIns="39370" rIns="194608" bIns="210132" numCol="1" spcCol="1270" anchor="ctr" anchorCtr="0">
              <a:noAutofit/>
            </a:bodyPr>
            <a:lstStyle/>
            <a:p>
              <a:pPr marL="0" marR="0" lvl="0" indent="0" algn="ctr" defTabSz="1377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284FE90-3755-4BA4-8BC1-85D1212043C3}"/>
                </a:ext>
              </a:extLst>
            </p:cNvPr>
            <p:cNvGrpSpPr/>
            <p:nvPr/>
          </p:nvGrpSpPr>
          <p:grpSpPr>
            <a:xfrm>
              <a:off x="6462732" y="4699565"/>
              <a:ext cx="4514850" cy="1120204"/>
              <a:chOff x="6457950" y="4690046"/>
              <a:chExt cx="4514850" cy="1120204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ADCC913-A523-4FFB-A50B-ED8D549FC613}"/>
                  </a:ext>
                </a:extLst>
              </p:cNvPr>
              <p:cNvSpPr/>
              <p:nvPr/>
            </p:nvSpPr>
            <p:spPr>
              <a:xfrm>
                <a:off x="6457950" y="4690046"/>
                <a:ext cx="4514850" cy="1120204"/>
              </a:xfrm>
              <a:custGeom>
                <a:avLst/>
                <a:gdLst>
                  <a:gd name="connsiteX0" fmla="*/ 0 w 2676821"/>
                  <a:gd name="connsiteY0" fmla="*/ 173397 h 1733973"/>
                  <a:gd name="connsiteX1" fmla="*/ 173397 w 2676821"/>
                  <a:gd name="connsiteY1" fmla="*/ 0 h 1733973"/>
                  <a:gd name="connsiteX2" fmla="*/ 2503424 w 2676821"/>
                  <a:gd name="connsiteY2" fmla="*/ 0 h 1733973"/>
                  <a:gd name="connsiteX3" fmla="*/ 2676821 w 2676821"/>
                  <a:gd name="connsiteY3" fmla="*/ 173397 h 1733973"/>
                  <a:gd name="connsiteX4" fmla="*/ 2676821 w 2676821"/>
                  <a:gd name="connsiteY4" fmla="*/ 1560576 h 1733973"/>
                  <a:gd name="connsiteX5" fmla="*/ 2503424 w 2676821"/>
                  <a:gd name="connsiteY5" fmla="*/ 1733973 h 1733973"/>
                  <a:gd name="connsiteX6" fmla="*/ 173397 w 2676821"/>
                  <a:gd name="connsiteY6" fmla="*/ 1733973 h 1733973"/>
                  <a:gd name="connsiteX7" fmla="*/ 0 w 2676821"/>
                  <a:gd name="connsiteY7" fmla="*/ 1560576 h 1733973"/>
                  <a:gd name="connsiteX8" fmla="*/ 0 w 2676821"/>
                  <a:gd name="connsiteY8" fmla="*/ 173397 h 1733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76821" h="1733973">
                    <a:moveTo>
                      <a:pt x="0" y="173397"/>
                    </a:moveTo>
                    <a:cubicBezTo>
                      <a:pt x="0" y="77632"/>
                      <a:pt x="77632" y="0"/>
                      <a:pt x="173397" y="0"/>
                    </a:cubicBezTo>
                    <a:lnTo>
                      <a:pt x="2503424" y="0"/>
                    </a:lnTo>
                    <a:cubicBezTo>
                      <a:pt x="2599189" y="0"/>
                      <a:pt x="2676821" y="77632"/>
                      <a:pt x="2676821" y="173397"/>
                    </a:cubicBezTo>
                    <a:lnTo>
                      <a:pt x="2676821" y="1560576"/>
                    </a:lnTo>
                    <a:cubicBezTo>
                      <a:pt x="2676821" y="1656341"/>
                      <a:pt x="2599189" y="1733973"/>
                      <a:pt x="2503424" y="1733973"/>
                    </a:cubicBezTo>
                    <a:lnTo>
                      <a:pt x="173397" y="1733973"/>
                    </a:lnTo>
                    <a:cubicBezTo>
                      <a:pt x="77632" y="1733973"/>
                      <a:pt x="0" y="1656341"/>
                      <a:pt x="0" y="1560576"/>
                    </a:cubicBezTo>
                    <a:lnTo>
                      <a:pt x="0" y="173397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31636" tIns="228590" rIns="228590" bIns="662083" numCol="1" spcCol="1270" anchor="t" anchorCtr="0">
                <a:noAutofit/>
              </a:bodyPr>
              <a:lstStyle/>
              <a:p>
                <a:pPr marL="285750" marR="0" lvl="1" indent="-285750" algn="l" defTabSz="17335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Char char="•"/>
                  <a:tabLst/>
                  <a:defRPr/>
                </a:pPr>
                <a:endParaRPr kumimoji="0" lang="en-US" sz="39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47DA6BA-21AA-482F-BE6C-848BB79F4875}"/>
                  </a:ext>
                </a:extLst>
              </p:cNvPr>
              <p:cNvSpPr txBox="1"/>
              <p:nvPr/>
            </p:nvSpPr>
            <p:spPr>
              <a:xfrm>
                <a:off x="6814140" y="4795790"/>
                <a:ext cx="376437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Provide consistency and predictability for those supporting adults, while teachers remain the core instructors. </a:t>
                </a:r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541FCAF-EA02-460C-BA4B-22CDACAC766D}"/>
              </a:ext>
            </a:extLst>
          </p:cNvPr>
          <p:cNvGrpSpPr/>
          <p:nvPr/>
        </p:nvGrpSpPr>
        <p:grpSpPr>
          <a:xfrm>
            <a:off x="1729996" y="1056371"/>
            <a:ext cx="2517718" cy="400110"/>
            <a:chOff x="1711373" y="1058837"/>
            <a:chExt cx="2517718" cy="400110"/>
          </a:xfrm>
        </p:grpSpPr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B4267E5A-F7DA-41D0-B14E-9A4C8DB59523}"/>
                </a:ext>
              </a:extLst>
            </p:cNvPr>
            <p:cNvSpPr/>
            <p:nvPr/>
          </p:nvSpPr>
          <p:spPr>
            <a:xfrm>
              <a:off x="1711373" y="1064354"/>
              <a:ext cx="2517718" cy="389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A354C9F-7FE1-4BBC-8637-2F1A28D75B98}"/>
                </a:ext>
              </a:extLst>
            </p:cNvPr>
            <p:cNvSpPr txBox="1"/>
            <p:nvPr/>
          </p:nvSpPr>
          <p:spPr>
            <a:xfrm>
              <a:off x="1895446" y="1058837"/>
              <a:ext cx="21495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 </a:t>
              </a: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Challenge</a:t>
              </a:r>
              <a:endPara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D0DA681-DD82-48BD-867B-30FDBD8DACFC}"/>
              </a:ext>
            </a:extLst>
          </p:cNvPr>
          <p:cNvGrpSpPr/>
          <p:nvPr/>
        </p:nvGrpSpPr>
        <p:grpSpPr>
          <a:xfrm>
            <a:off x="7456499" y="1061887"/>
            <a:ext cx="2517718" cy="400110"/>
            <a:chOff x="7435234" y="1061887"/>
            <a:chExt cx="2517718" cy="400110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BBDC54A2-1D8A-4F5B-AF40-825618A2104F}"/>
                </a:ext>
              </a:extLst>
            </p:cNvPr>
            <p:cNvSpPr/>
            <p:nvPr/>
          </p:nvSpPr>
          <p:spPr>
            <a:xfrm>
              <a:off x="7435234" y="1067404"/>
              <a:ext cx="2517718" cy="3890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AD7D11C-AC30-477C-AB6D-89EE9053B0A6}"/>
                </a:ext>
              </a:extLst>
            </p:cNvPr>
            <p:cNvSpPr txBox="1"/>
            <p:nvPr/>
          </p:nvSpPr>
          <p:spPr>
            <a:xfrm>
              <a:off x="7619307" y="1061887"/>
              <a:ext cx="21495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HQIM</a:t>
              </a:r>
              <a:endPara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0E78558D-8B8A-4A3D-A838-CA58AEC370EB}"/>
              </a:ext>
            </a:extLst>
          </p:cNvPr>
          <p:cNvSpPr/>
          <p:nvPr/>
        </p:nvSpPr>
        <p:spPr>
          <a:xfrm>
            <a:off x="9385347" y="6084244"/>
            <a:ext cx="2793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Instruction Partners</a:t>
            </a:r>
          </a:p>
        </p:txBody>
      </p:sp>
    </p:spTree>
    <p:extLst>
      <p:ext uri="{BB962C8B-B14F-4D97-AF65-F5344CB8AC3E}">
        <p14:creationId xmlns:p14="http://schemas.microsoft.com/office/powerpoint/2010/main" val="89432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726A92-BC31-4481-93A2-EECFCB56A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652" y="153230"/>
            <a:ext cx="11498385" cy="751350"/>
          </a:xfrm>
        </p:spPr>
        <p:txBody>
          <a:bodyPr>
            <a:noAutofit/>
          </a:bodyPr>
          <a:lstStyle/>
          <a:p>
            <a:r>
              <a:rPr lang="en-US" sz="2800"/>
              <a:t>THL 3.0 is a freely accessible, optional, aligned suite of resources that educators can use fully or in-part to support the new learning environment</a:t>
            </a:r>
          </a:p>
        </p:txBody>
      </p:sp>
      <p:pic>
        <p:nvPicPr>
          <p:cNvPr id="26" name="Graphic 25" descr="Cloud Computing">
            <a:extLst>
              <a:ext uri="{FF2B5EF4-FFF2-40B4-BE49-F238E27FC236}">
                <a16:creationId xmlns:a16="http://schemas.microsoft.com/office/drawing/2014/main" id="{749DE7B0-83CB-4AAB-887F-5281C0C9A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6193" y="2807332"/>
            <a:ext cx="1113467" cy="11134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11B6303-A304-4649-B8FD-231D1E77F4B6}"/>
              </a:ext>
            </a:extLst>
          </p:cNvPr>
          <p:cNvSpPr txBox="1"/>
          <p:nvPr/>
        </p:nvSpPr>
        <p:spPr>
          <a:xfrm>
            <a:off x="4167565" y="2468016"/>
            <a:ext cx="3790725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1603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TECHNOLOGY</a:t>
            </a:r>
          </a:p>
        </p:txBody>
      </p:sp>
      <p:pic>
        <p:nvPicPr>
          <p:cNvPr id="28" name="Graphic 27" descr="Teacher">
            <a:extLst>
              <a:ext uri="{FF2B5EF4-FFF2-40B4-BE49-F238E27FC236}">
                <a16:creationId xmlns:a16="http://schemas.microsoft.com/office/drawing/2014/main" id="{0B38C644-AB16-488B-AA8F-441D2A53F4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22500" y="2622666"/>
            <a:ext cx="1474995" cy="147499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D396FDB-3111-4245-962F-49FE8376E90F}"/>
              </a:ext>
            </a:extLst>
          </p:cNvPr>
          <p:cNvSpPr txBox="1"/>
          <p:nvPr/>
        </p:nvSpPr>
        <p:spPr>
          <a:xfrm>
            <a:off x="8095760" y="2438000"/>
            <a:ext cx="3790725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1603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PROFESSIONAL DEVELOPMENT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018E48F-DD11-4A0E-8D2A-C78C83805BA4}"/>
              </a:ext>
            </a:extLst>
          </p:cNvPr>
          <p:cNvGrpSpPr/>
          <p:nvPr/>
        </p:nvGrpSpPr>
        <p:grpSpPr>
          <a:xfrm>
            <a:off x="2091268" y="1901102"/>
            <a:ext cx="3454392" cy="474164"/>
            <a:chOff x="2165304" y="1901102"/>
            <a:chExt cx="3930696" cy="474164"/>
          </a:xfrm>
        </p:grpSpPr>
        <p:cxnSp>
          <p:nvCxnSpPr>
            <p:cNvPr id="33" name="Connector: Elbow 32">
              <a:extLst>
                <a:ext uri="{FF2B5EF4-FFF2-40B4-BE49-F238E27FC236}">
                  <a16:creationId xmlns:a16="http://schemas.microsoft.com/office/drawing/2014/main" id="{A932C538-C4A5-4F3F-8B5C-9CF772879F47}"/>
                </a:ext>
              </a:extLst>
            </p:cNvPr>
            <p:cNvCxnSpPr>
              <a:cxnSpLocks/>
              <a:stCxn id="16" idx="2"/>
            </p:cNvCxnSpPr>
            <p:nvPr/>
          </p:nvCxnSpPr>
          <p:spPr>
            <a:xfrm rot="5400000">
              <a:off x="4008540" y="57866"/>
              <a:ext cx="244224" cy="3930696"/>
            </a:xfrm>
            <a:prstGeom prst="bentConnector2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6812C9D-0918-48E3-83A5-3B55F374301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65304" y="2142077"/>
              <a:ext cx="1" cy="233189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F5458D2-1AB7-4D02-8633-689047B825D4}"/>
              </a:ext>
            </a:extLst>
          </p:cNvPr>
          <p:cNvGrpSpPr/>
          <p:nvPr/>
        </p:nvGrpSpPr>
        <p:grpSpPr>
          <a:xfrm flipH="1">
            <a:off x="6384310" y="1843122"/>
            <a:ext cx="3775689" cy="535391"/>
            <a:chOff x="2227134" y="1846862"/>
            <a:chExt cx="3868866" cy="535391"/>
          </a:xfrm>
        </p:grpSpPr>
        <p:cxnSp>
          <p:nvCxnSpPr>
            <p:cNvPr id="48" name="Connector: Elbow 47">
              <a:extLst>
                <a:ext uri="{FF2B5EF4-FFF2-40B4-BE49-F238E27FC236}">
                  <a16:creationId xmlns:a16="http://schemas.microsoft.com/office/drawing/2014/main" id="{0B8A352F-0B3E-48A1-A56D-A5CA1524505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010466" y="63530"/>
              <a:ext cx="302202" cy="3868866"/>
            </a:xfrm>
            <a:prstGeom prst="bentConnector2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048B874B-B1E1-4C66-B1FF-38A15721E9FA}"/>
                </a:ext>
              </a:extLst>
            </p:cNvPr>
            <p:cNvCxnSpPr/>
            <p:nvPr/>
          </p:nvCxnSpPr>
          <p:spPr>
            <a:xfrm flipH="1" flipV="1">
              <a:off x="2227134" y="2149064"/>
              <a:ext cx="1" cy="233189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81B0699-FEA9-48AB-9675-63423A5AAB95}"/>
              </a:ext>
            </a:extLst>
          </p:cNvPr>
          <p:cNvCxnSpPr/>
          <p:nvPr/>
        </p:nvCxnSpPr>
        <p:spPr>
          <a:xfrm>
            <a:off x="5979590" y="1808298"/>
            <a:ext cx="0" cy="570215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0E460E67-86D1-45D8-966C-BFE7A934162E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1206781"/>
          <a:ext cx="8128000" cy="694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298788635"/>
                    </a:ext>
                  </a:extLst>
                </a:gridCol>
              </a:tblGrid>
              <a:tr h="694321">
                <a:tc>
                  <a:txBody>
                    <a:bodyPr/>
                    <a:lstStyle/>
                    <a:p>
                      <a:pPr algn="ctr"/>
                      <a:r>
                        <a:rPr lang="en-US" sz="3600"/>
                        <a:t>Texas Home Learning 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2975232"/>
                  </a:ext>
                </a:extLst>
              </a:tr>
            </a:tbl>
          </a:graphicData>
        </a:graphic>
      </p:graphicFrame>
      <p:pic>
        <p:nvPicPr>
          <p:cNvPr id="42" name="Graphic 41" descr="Open book">
            <a:extLst>
              <a:ext uri="{FF2B5EF4-FFF2-40B4-BE49-F238E27FC236}">
                <a16:creationId xmlns:a16="http://schemas.microsoft.com/office/drawing/2014/main" id="{59065860-1FCC-4A9B-B102-8A016CCC38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17791" y="2739888"/>
            <a:ext cx="1248354" cy="1248354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4C4DD37F-49F7-44C1-B6A5-A67E5755FB2E}"/>
              </a:ext>
            </a:extLst>
          </p:cNvPr>
          <p:cNvSpPr txBox="1"/>
          <p:nvPr/>
        </p:nvSpPr>
        <p:spPr>
          <a:xfrm>
            <a:off x="335652" y="2454926"/>
            <a:ext cx="379072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16038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/>
              </a:rPr>
              <a:t>CURRICULUM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52027B-6F10-44A6-8D07-04F1142569AF}"/>
              </a:ext>
            </a:extLst>
          </p:cNvPr>
          <p:cNvSpPr/>
          <p:nvPr/>
        </p:nvSpPr>
        <p:spPr>
          <a:xfrm>
            <a:off x="512823" y="3946286"/>
            <a:ext cx="3258290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PreK-12 digitized, standards-aligned curricular content customized for Texas and the current learning environment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BAAE50-3384-4CCE-874E-648AC17B3FE9}"/>
              </a:ext>
            </a:extLst>
          </p:cNvPr>
          <p:cNvSpPr/>
          <p:nvPr/>
        </p:nvSpPr>
        <p:spPr>
          <a:xfrm>
            <a:off x="4113447" y="3946286"/>
            <a:ext cx="37322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Suite of technology tools including a learning management system to support student engagement and instructional collaboration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DF1C70-995F-4664-BB3C-0B041E1DB9C3}"/>
              </a:ext>
            </a:extLst>
          </p:cNvPr>
          <p:cNvSpPr/>
          <p:nvPr/>
        </p:nvSpPr>
        <p:spPr>
          <a:xfrm>
            <a:off x="7871145" y="3946286"/>
            <a:ext cx="43208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Content and technology focused professional development to support educators with implementation both in classroom and remote settings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BD990B6-4901-4078-B695-29FCE5E7BCC6}"/>
              </a:ext>
            </a:extLst>
          </p:cNvPr>
          <p:cNvSpPr/>
          <p:nvPr/>
        </p:nvSpPr>
        <p:spPr>
          <a:xfrm>
            <a:off x="560174" y="5238474"/>
            <a:ext cx="11326312" cy="660147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D6CB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Districts may optionally adopt none, part, or all of any of the three components above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D6CB9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5894D-BACC-4436-B01D-797740032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C126A4-BD19-47E2-8A0E-0DE1B9D8C9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8736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87B6B-DF06-704C-9FC6-8E7F9825F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Jane Walsh</a:t>
            </a:r>
            <a:br>
              <a:rPr lang="en-US" dirty="0"/>
            </a:br>
            <a:r>
              <a:rPr lang="en-US" sz="4800" i="1" dirty="0"/>
              <a:t>Denver Public Schools (CO)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FFD326-F318-554E-944B-885471ACFE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64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Navigating Transitions</a:t>
            </a:r>
            <a:br>
              <a:rPr lang="en-US" sz="3200" b="1" dirty="0">
                <a:latin typeface="+mn-lt"/>
              </a:rPr>
            </a:br>
            <a:r>
              <a:rPr lang="en-US" sz="3200" b="1" dirty="0">
                <a:latin typeface="+mn-lt"/>
              </a:rPr>
              <a:t>School District Leadership Perspective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Denver Public Schools - Program Background and Overview</a:t>
            </a:r>
          </a:p>
          <a:p>
            <a:endParaRPr lang="en-US" b="1" dirty="0"/>
          </a:p>
          <a:p>
            <a:pPr marL="342900" indent="-342900"/>
            <a:r>
              <a:rPr lang="en-US" dirty="0"/>
              <a:t>Serves over 5,000 3 and 4 year olds in district classrooms</a:t>
            </a:r>
          </a:p>
          <a:p>
            <a:endParaRPr lang="en-US" dirty="0"/>
          </a:p>
          <a:p>
            <a:pPr marL="342900" indent="-342900"/>
            <a:r>
              <a:rPr lang="en-US" dirty="0"/>
              <a:t>Supports over 1800 preschool aged children through our partnership with community child care providers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/>
              <a:t>Supports Early Education Department staff (over 40) and</a:t>
            </a:r>
          </a:p>
          <a:p>
            <a:endParaRPr lang="en-US" dirty="0"/>
          </a:p>
          <a:p>
            <a:pPr marL="342900" indent="-342900"/>
            <a:r>
              <a:rPr lang="en-US" dirty="0"/>
              <a:t>800 teachers and paraprofessionals in district-run schools</a:t>
            </a:r>
          </a:p>
        </p:txBody>
      </p:sp>
    </p:spTree>
    <p:extLst>
      <p:ext uri="{BB962C8B-B14F-4D97-AF65-F5344CB8AC3E}">
        <p14:creationId xmlns:p14="http://schemas.microsoft.com/office/powerpoint/2010/main" val="172234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241324" cy="147603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89439"/>
            <a:ext cx="10515600" cy="41875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Our goals for the 2020-21 school year are founded in the following:</a:t>
            </a:r>
          </a:p>
          <a:p>
            <a:pPr marL="0" indent="0">
              <a:buNone/>
            </a:pPr>
            <a:endParaRPr lang="en-US" sz="1200" dirty="0"/>
          </a:p>
          <a:p>
            <a:pPr marL="342900" indent="-342900"/>
            <a:r>
              <a:rPr lang="en-US" dirty="0"/>
              <a:t>Supporting the adults in the early childhood space</a:t>
            </a:r>
          </a:p>
          <a:p>
            <a:pPr marL="0" indent="0">
              <a:buNone/>
            </a:pPr>
            <a:endParaRPr lang="en-US" dirty="0"/>
          </a:p>
          <a:p>
            <a:pPr marL="342900" indent="-342900"/>
            <a:r>
              <a:rPr lang="en-US" dirty="0"/>
              <a:t>Creating a sustainable structure for psychologically safe communication, learning, discussion and collegial exchange of ideas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/>
              <a:t>Fostering collaboration between community sites and district-run programming</a:t>
            </a:r>
          </a:p>
        </p:txBody>
      </p:sp>
      <p:pic>
        <p:nvPicPr>
          <p:cNvPr id="4" name="Picture 3" descr="C:\Users\jwalsh\AppData\Local\Microsoft\Windows\Temporary Internet Files\Content.Outlook\G3PMJT55\5.29.19JoyfulLearningFacebookCove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5241323" cy="14760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2326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39370" y="206738"/>
            <a:ext cx="8713260" cy="1897222"/>
          </a:xfrm>
          <a:prstGeom prst="rect">
            <a:avLst/>
          </a:prstGeom>
          <a:solidFill>
            <a:srgbClr val="002D73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90"/>
              </a:solidFill>
              <a:latin typeface="Calibri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739370" y="2103959"/>
            <a:ext cx="8713260" cy="0"/>
          </a:xfrm>
          <a:prstGeom prst="line">
            <a:avLst/>
          </a:prstGeom>
          <a:ln w="57150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739370" y="206738"/>
            <a:ext cx="8713260" cy="6458063"/>
          </a:xfrm>
          <a:prstGeom prst="rect">
            <a:avLst/>
          </a:prstGeom>
          <a:noFill/>
          <a:ln>
            <a:solidFill>
              <a:srgbClr val="002D7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12700" cmpd="sng">
                <a:solidFill>
                  <a:srgbClr val="000090"/>
                </a:solidFill>
              </a:ln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930586" y="1575589"/>
            <a:ext cx="6338395" cy="33170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spc="100" dirty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 </a:t>
            </a:r>
            <a:br>
              <a:rPr lang="en-US" sz="1800" dirty="0">
                <a:solidFill>
                  <a:srgbClr val="002D73"/>
                </a:solidFill>
                <a:latin typeface="Times New Roman"/>
                <a:cs typeface="Times New Roman"/>
              </a:rPr>
            </a:br>
            <a:endParaRPr lang="en-US" sz="1800" b="1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pic>
        <p:nvPicPr>
          <p:cNvPr id="9" name="Picture 8" descr="CSDElogo_informal_blu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385" y="445646"/>
            <a:ext cx="1351351" cy="1025457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2116859" y="2209801"/>
            <a:ext cx="7772400" cy="1470025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dirty="0"/>
              <a:t>Transitions During COVID-19</a:t>
            </a:r>
            <a:endParaRPr lang="en-US" altLang="en-US" sz="2800" dirty="0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>
          <a:xfrm>
            <a:off x="2362200" y="4748451"/>
            <a:ext cx="7467600" cy="289560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en-US" sz="2000" dirty="0">
                <a:solidFill>
                  <a:schemeClr val="tx1"/>
                </a:solidFill>
              </a:rPr>
              <a:t>Andrea Brinnel, Ed.D.</a:t>
            </a:r>
          </a:p>
          <a:p>
            <a:pPr>
              <a:spcBef>
                <a:spcPct val="0"/>
              </a:spcBef>
              <a:defRPr/>
            </a:pPr>
            <a:r>
              <a:rPr lang="en-US" altLang="en-US" sz="2000" dirty="0">
                <a:solidFill>
                  <a:schemeClr val="tx1"/>
                </a:solidFill>
              </a:rPr>
              <a:t>619 Part C Manager, Early Childhood Specialist</a:t>
            </a:r>
          </a:p>
          <a:p>
            <a:pPr>
              <a:spcBef>
                <a:spcPct val="0"/>
              </a:spcBef>
              <a:defRPr/>
            </a:pPr>
            <a:r>
              <a:rPr lang="en-US" altLang="en-US" sz="2000" dirty="0">
                <a:solidFill>
                  <a:schemeClr val="tx1"/>
                </a:solidFill>
              </a:rPr>
              <a:t>CT State Department of Education</a:t>
            </a:r>
          </a:p>
          <a:p>
            <a:pPr>
              <a:spcBef>
                <a:spcPct val="0"/>
              </a:spcBef>
              <a:defRPr/>
            </a:pPr>
            <a:r>
              <a:rPr lang="en-US" altLang="en-US" sz="2000" dirty="0">
                <a:hlinkClick r:id="rId4"/>
              </a:rPr>
              <a:t>andrea.Brinnel@ct.gov</a:t>
            </a:r>
            <a:endParaRPr lang="en-US" altLang="en-US" sz="2000" dirty="0"/>
          </a:p>
          <a:p>
            <a:pPr>
              <a:spcBef>
                <a:spcPct val="0"/>
              </a:spcBef>
              <a:defRPr/>
            </a:pPr>
            <a:r>
              <a:rPr lang="en-US" altLang="en-US" sz="2000" dirty="0"/>
              <a:t> </a:t>
            </a:r>
            <a:r>
              <a:rPr lang="en-US" altLang="en-US" sz="2000" dirty="0">
                <a:solidFill>
                  <a:schemeClr val="tx1"/>
                </a:solidFill>
              </a:rPr>
              <a:t>860-713-6941</a:t>
            </a:r>
          </a:p>
          <a:p>
            <a:endParaRPr lang="en-US" altLang="en-US" sz="3600" dirty="0"/>
          </a:p>
          <a:p>
            <a:endParaRPr lang="en-US" altLang="en-US" sz="3600" dirty="0"/>
          </a:p>
          <a:p>
            <a:endParaRPr lang="en-US" altLang="en-US" sz="3600" dirty="0"/>
          </a:p>
          <a:p>
            <a:endParaRPr lang="en-US" altLang="en-US" sz="4000" dirty="0"/>
          </a:p>
          <a:p>
            <a:endParaRPr lang="en-US" altLang="en-US" sz="4000" dirty="0"/>
          </a:p>
          <a:p>
            <a:endParaRPr lang="en-US" dirty="0"/>
          </a:p>
        </p:txBody>
      </p:sp>
      <p:pic>
        <p:nvPicPr>
          <p:cNvPr id="12" name="Content Placeholder 6" descr="Personalíssimo | Legal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938" y="2929581"/>
            <a:ext cx="1620340" cy="1620340"/>
          </a:xfrm>
          <a:prstGeom prst="rect">
            <a:avLst/>
          </a:prstGeom>
        </p:spPr>
      </p:pic>
      <p:pic>
        <p:nvPicPr>
          <p:cNvPr id="13" name="Picture 12" descr="Transitions of Care: Top 10 things admitting providers ..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153" y="3420486"/>
            <a:ext cx="1635812" cy="1089182"/>
          </a:xfrm>
          <a:prstGeom prst="rect">
            <a:avLst/>
          </a:prstGeom>
        </p:spPr>
      </p:pic>
      <p:pic>
        <p:nvPicPr>
          <p:cNvPr id="14" name="Picture 13" descr="round table discussion - ALiEM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300" y="3143594"/>
            <a:ext cx="1300089" cy="128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4339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762" y="269420"/>
            <a:ext cx="6408781" cy="1411744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r>
              <a:rPr lang="en-US" sz="3100" b="1" dirty="0">
                <a:latin typeface="+mn-lt"/>
              </a:rPr>
              <a:t>Pivot and Reset to Support Educators in the Creation of Quality Learning Opportunities for Young Children in a New Normal</a:t>
            </a:r>
            <a:br>
              <a:rPr lang="en-US" dirty="0"/>
            </a:br>
            <a:br>
              <a:rPr lang="en-US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80" y="1681164"/>
            <a:ext cx="6528271" cy="503341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3426" y="1816443"/>
            <a:ext cx="6466488" cy="488270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8000" b="1" dirty="0"/>
              <a:t>Ways to support and engage educators:</a:t>
            </a:r>
          </a:p>
          <a:p>
            <a:pPr marL="0" indent="0">
              <a:buNone/>
            </a:pPr>
            <a:endParaRPr lang="en-US" sz="3700" dirty="0"/>
          </a:p>
          <a:p>
            <a:r>
              <a:rPr lang="en-US" sz="8000" dirty="0"/>
              <a:t>Relationships are more vital than ever, they are KEY</a:t>
            </a:r>
          </a:p>
          <a:p>
            <a:pPr marL="0" indent="0">
              <a:buNone/>
            </a:pPr>
            <a:endParaRPr lang="en-US" sz="8000" dirty="0"/>
          </a:p>
          <a:p>
            <a:r>
              <a:rPr lang="en-US" sz="8000" dirty="0"/>
              <a:t>Open channels for timely two-way flow of information</a:t>
            </a:r>
          </a:p>
          <a:p>
            <a:endParaRPr lang="en-US" sz="8000" dirty="0"/>
          </a:p>
          <a:p>
            <a:r>
              <a:rPr lang="en-US" sz="8000" dirty="0"/>
              <a:t>Provide the structures needed for teachers to feel they have solid footing</a:t>
            </a:r>
          </a:p>
          <a:p>
            <a:endParaRPr lang="en-US" sz="8000" dirty="0"/>
          </a:p>
          <a:p>
            <a:r>
              <a:rPr lang="en-US" sz="8000"/>
              <a:t>Develop ways </a:t>
            </a:r>
            <a:r>
              <a:rPr lang="en-US" sz="8000" dirty="0"/>
              <a:t>to establish a new sense of “normalcy” in this unusual time</a:t>
            </a:r>
          </a:p>
          <a:p>
            <a:endParaRPr lang="en-US" b="1" dirty="0"/>
          </a:p>
        </p:txBody>
      </p:sp>
      <p:pic>
        <p:nvPicPr>
          <p:cNvPr id="9" name="Picture 7" descr="image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372" y="0"/>
            <a:ext cx="3651628" cy="3331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" descr="image0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0390" y="3331466"/>
            <a:ext cx="3612514" cy="3526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206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Collaborations are Key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12" y="5818131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2827275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240939" y="6374494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en-US" sz="1200" spc="50" dirty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54622" y="1676688"/>
            <a:ext cx="3430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  <a:latin typeface="Calibri"/>
              </a:rPr>
              <a:t>CT State Department of Education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15505" y="2208709"/>
            <a:ext cx="2604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  <a:latin typeface="Calibri"/>
              </a:rPr>
              <a:t>CT  Association of Schools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88354" y="5147309"/>
            <a:ext cx="5640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  <a:latin typeface="Calibri"/>
              </a:rPr>
              <a:t>The CT Regional Education Service Center (RESC) Alliance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48176" y="3526733"/>
            <a:ext cx="4168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  <a:latin typeface="Calibri"/>
              </a:rPr>
              <a:t>The Connecticut Office of Early Childhood </a:t>
            </a:r>
          </a:p>
        </p:txBody>
      </p:sp>
      <p:pic>
        <p:nvPicPr>
          <p:cNvPr id="13" name="Content Placeholder 6" descr="Personalíssimo | Legal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747" y="1296636"/>
            <a:ext cx="3917454" cy="391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57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Transitions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152931"/>
            <a:ext cx="9056914" cy="32099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Executive Order </a:t>
            </a:r>
          </a:p>
          <a:p>
            <a:pPr marL="0" indent="0" algn="ctr">
              <a:buNone/>
            </a:pPr>
            <a:r>
              <a:rPr lang="en-US" sz="2400" dirty="0">
                <a:latin typeface="Arial"/>
                <a:cs typeface="Arial"/>
              </a:rPr>
              <a:t>Part C to Part B Transitions and FAPE at Three </a:t>
            </a:r>
          </a:p>
          <a:p>
            <a:pPr marL="0" indent="0" algn="ctr">
              <a:buNone/>
            </a:pPr>
            <a:r>
              <a:rPr lang="en-US" sz="2400" dirty="0">
                <a:latin typeface="Arial"/>
                <a:cs typeface="Arial"/>
                <a:hlinkClick r:id="rId3"/>
              </a:rPr>
              <a:t>Flowchart</a:t>
            </a:r>
            <a:endParaRPr lang="en-US" sz="2400" dirty="0">
              <a:latin typeface="Arial"/>
              <a:cs typeface="Arial"/>
            </a:endParaRPr>
          </a:p>
          <a:p>
            <a:pPr marL="0" indent="0" algn="ctr">
              <a:buNone/>
            </a:pPr>
            <a:endParaRPr lang="en-US" sz="24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Joint Memo</a:t>
            </a:r>
          </a:p>
          <a:p>
            <a:pPr marL="0" indent="0" algn="ctr">
              <a:buNone/>
            </a:pPr>
            <a:r>
              <a:rPr lang="en-US" sz="2200" dirty="0">
                <a:latin typeface="Arial"/>
                <a:cs typeface="Arial"/>
                <a:hlinkClick r:id="rId4"/>
              </a:rPr>
              <a:t>Transitioning to Kindergarten during a Public Health Emergency </a:t>
            </a:r>
            <a:endParaRPr lang="en-US" sz="2200" dirty="0"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12" y="5818131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2827275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240939" y="6374494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en-US" sz="1200" spc="50" dirty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</a:p>
        </p:txBody>
      </p:sp>
      <p:pic>
        <p:nvPicPr>
          <p:cNvPr id="7" name="Picture 6" descr="Transitions of Care: Top 10 things admitting providers ...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907" y="274638"/>
            <a:ext cx="2203022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658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/>
                <a:cs typeface="Arial"/>
                <a:hlinkClick r:id="rId3"/>
              </a:rPr>
              <a:t>ESSA Transition Resources 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12" y="5818131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2827275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240939" y="6374494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en-US" sz="1200" spc="50" dirty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738" y="1729567"/>
            <a:ext cx="6848525" cy="4267231"/>
          </a:xfrm>
        </p:spPr>
      </p:pic>
    </p:spTree>
    <p:extLst>
      <p:ext uri="{BB962C8B-B14F-4D97-AF65-F5344CB8AC3E}">
        <p14:creationId xmlns:p14="http://schemas.microsoft.com/office/powerpoint/2010/main" val="175890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0312" y="274638"/>
            <a:ext cx="8749145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rial"/>
                <a:cs typeface="Arial"/>
              </a:rPr>
              <a:t>Five Core Values that Guide Effective Transition Practices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12" y="5818131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2827275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240939" y="6374494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en-US" sz="1200" spc="50" dirty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8792" y="1771222"/>
            <a:ext cx="77724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Collaborative, responsive, and trusting </a:t>
            </a:r>
            <a:r>
              <a:rPr lang="en-US" b="1" dirty="0"/>
              <a:t>relationships with families. </a:t>
            </a:r>
          </a:p>
          <a:p>
            <a:r>
              <a:rPr lang="en-US" dirty="0"/>
              <a:t> Ongoing </a:t>
            </a:r>
            <a:r>
              <a:rPr lang="en-US" b="1" dirty="0"/>
              <a:t>communication</a:t>
            </a:r>
            <a:r>
              <a:rPr lang="en-US" dirty="0"/>
              <a:t> with all stakeholders- including families, program staff, and others. </a:t>
            </a:r>
          </a:p>
          <a:p>
            <a:r>
              <a:rPr lang="en-US" b="1" dirty="0"/>
              <a:t>Respect</a:t>
            </a:r>
            <a:r>
              <a:rPr lang="en-US" dirty="0"/>
              <a:t> for diverse linguistic/cultural backgrounds and experiences, strengths, and needs of children and families. </a:t>
            </a:r>
          </a:p>
          <a:p>
            <a:r>
              <a:rPr lang="en-US" dirty="0"/>
              <a:t>Positive </a:t>
            </a:r>
            <a:r>
              <a:rPr lang="en-US" b="1" dirty="0"/>
              <a:t>relationships</a:t>
            </a:r>
            <a:r>
              <a:rPr lang="en-US" dirty="0"/>
              <a:t> between </a:t>
            </a:r>
            <a:r>
              <a:rPr lang="en-US" b="1" dirty="0"/>
              <a:t>adults and children </a:t>
            </a:r>
            <a:r>
              <a:rPr lang="en-US" dirty="0"/>
              <a:t>as foundations for children’s learning and development. </a:t>
            </a:r>
          </a:p>
          <a:p>
            <a:r>
              <a:rPr lang="en-US" dirty="0"/>
              <a:t>Competent, </a:t>
            </a:r>
            <a:r>
              <a:rPr lang="en-US" b="1" dirty="0"/>
              <a:t>knowledgeable staff </a:t>
            </a:r>
            <a:r>
              <a:rPr lang="en-US" dirty="0"/>
              <a:t>to implement transition practices</a:t>
            </a:r>
          </a:p>
        </p:txBody>
      </p:sp>
    </p:spTree>
    <p:extLst>
      <p:ext uri="{BB962C8B-B14F-4D97-AF65-F5344CB8AC3E}">
        <p14:creationId xmlns:p14="http://schemas.microsoft.com/office/powerpoint/2010/main" val="1260375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977006" y="660566"/>
          <a:ext cx="8330267" cy="6107919"/>
        </p:xfrm>
        <a:graphic>
          <a:graphicData uri="http://schemas.openxmlformats.org/drawingml/2006/table">
            <a:tbl>
              <a:tblPr firstRow="1" firstCol="1" bandRow="1"/>
              <a:tblGrid>
                <a:gridCol w="1759602">
                  <a:extLst>
                    <a:ext uri="{9D8B030D-6E8A-4147-A177-3AD203B41FA5}">
                      <a16:colId xmlns:a16="http://schemas.microsoft.com/office/drawing/2014/main" val="1323917124"/>
                    </a:ext>
                  </a:extLst>
                </a:gridCol>
                <a:gridCol w="6570665">
                  <a:extLst>
                    <a:ext uri="{9D8B030D-6E8A-4147-A177-3AD203B41FA5}">
                      <a16:colId xmlns:a16="http://schemas.microsoft.com/office/drawing/2014/main" val="3564426926"/>
                    </a:ext>
                  </a:extLst>
                </a:gridCol>
              </a:tblGrid>
              <a:tr h="10871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Across all Potential Models</a:t>
                      </a:r>
                    </a:p>
                  </a:txBody>
                  <a:tcPr marL="61796" marR="617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Involve families and community members in planning.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 should show sensitivity toward individual family context and needs (e.g., other children, working schedule out of the home and in home).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Consider new and innovative ways of connecting with families such as Parent teacher Home Visiting (PTHV). </a:t>
                      </a:r>
                    </a:p>
                  </a:txBody>
                  <a:tcPr marL="61796" marR="617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832047"/>
                  </a:ext>
                </a:extLst>
              </a:tr>
              <a:tr h="21840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Return to School</a:t>
                      </a:r>
                    </a:p>
                  </a:txBody>
                  <a:tcPr marL="61796" marR="617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Consider families’ concerns about health and safety.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Consider increased challenges families will face with the transition to a school routine under the current circumstances (e.g., getting school clothes, adjusting family routine after a long period of being home).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Consider practices related to school supplies and materials in light of safety and increased family economic challenges.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 aware of challenges families may continue to face due to health or loss of resources (e.g., income, access to technology) that may impact their ability to participate in school-based events. 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Explore non-traditional forms of family engagement.</a:t>
                      </a:r>
                    </a:p>
                  </a:txBody>
                  <a:tcPr marL="61796" marR="617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6034453"/>
                  </a:ext>
                </a:extLst>
              </a:tr>
              <a:tr h="16168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Continued Distance Learning</a:t>
                      </a:r>
                    </a:p>
                  </a:txBody>
                  <a:tcPr marL="61796" marR="617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Ask for family input about how they are able to support learning at home.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Consider families’ needs and priorities when planning the role they will play in distance learning.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Work with families to determine their educational priorities.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Consider developmentally appropriate distance learning for young children.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Incorporate strategies that encourage active engagement and physical activity and limit screen time.</a:t>
                      </a:r>
                    </a:p>
                  </a:txBody>
                  <a:tcPr marL="61796" marR="617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2634005"/>
                  </a:ext>
                </a:extLst>
              </a:tr>
              <a:tr h="10871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Hybrid</a:t>
                      </a:r>
                    </a:p>
                  </a:txBody>
                  <a:tcPr marL="61796" marR="617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Consider families’ needs for child care during the planning process.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Work with individual families to support them in a transition to a new model of schooling.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Provide a forum for families to express their needs and challenges.</a:t>
                      </a:r>
                    </a:p>
                  </a:txBody>
                  <a:tcPr marL="61796" marR="617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006329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77005" y="172016"/>
            <a:ext cx="8627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b="1" dirty="0">
                <a:solidFill>
                  <a:prstClr val="black"/>
                </a:solidFill>
                <a:latin typeface="Calibri"/>
              </a:rPr>
              <a:t>Guiding Principle 1:  Collaborative, responsive, and trusting relationships with families</a:t>
            </a:r>
          </a:p>
        </p:txBody>
      </p:sp>
    </p:spTree>
    <p:extLst>
      <p:ext uri="{BB962C8B-B14F-4D97-AF65-F5344CB8AC3E}">
        <p14:creationId xmlns:p14="http://schemas.microsoft.com/office/powerpoint/2010/main" val="3776436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733"/>
            <a:ext cx="9144000" cy="683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02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Leadership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6215" y="2783838"/>
            <a:ext cx="8229600" cy="320999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endParaRPr lang="en-US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A collaborative effort between</a:t>
            </a:r>
          </a:p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The CT State Department of Education</a:t>
            </a:r>
          </a:p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The CT Office of Early Childhood</a:t>
            </a:r>
          </a:p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The CT Regional Education Service Center Alliance</a:t>
            </a:r>
          </a:p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The CT Association of Schools </a:t>
            </a:r>
          </a:p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   </a:t>
            </a:r>
          </a:p>
          <a:p>
            <a:pPr marL="0" indent="0" algn="ctr">
              <a:buNone/>
            </a:pP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12" y="5818131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2827275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240939" y="6374494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en-US" sz="1200" spc="50" dirty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1232" y="1417638"/>
            <a:ext cx="79795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3200" b="1" dirty="0">
                <a:solidFill>
                  <a:prstClr val="black"/>
                </a:solidFill>
                <a:latin typeface="Arial"/>
                <a:cs typeface="Arial"/>
              </a:rPr>
              <a:t>Reopening Round Table Conversation for Preschool and Kindergarten Administrators</a:t>
            </a:r>
          </a:p>
        </p:txBody>
      </p:sp>
      <p:pic>
        <p:nvPicPr>
          <p:cNvPr id="10" name="Picture 9" descr="A Liberal Arts Education Will Allow Students to Exceed in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10247"/>
            <a:ext cx="2157412" cy="1326994"/>
          </a:xfrm>
          <a:prstGeom prst="rect">
            <a:avLst/>
          </a:prstGeom>
        </p:spPr>
      </p:pic>
      <p:pic>
        <p:nvPicPr>
          <p:cNvPr id="11" name="Picture 10" descr="75+ Free Stock Images 3D Human Character Best Collection ..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014" y="164625"/>
            <a:ext cx="2417786" cy="1363027"/>
          </a:xfrm>
          <a:prstGeom prst="rect">
            <a:avLst/>
          </a:prstGeom>
        </p:spPr>
      </p:pic>
      <p:pic>
        <p:nvPicPr>
          <p:cNvPr id="13" name="Picture 12" descr="round table discussion - ALiEM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114" y="5471308"/>
            <a:ext cx="921544" cy="91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971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SDE_ppt_template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TEA New">
      <a:dk1>
        <a:sysClr val="windowText" lastClr="000000"/>
      </a:dk1>
      <a:lt1>
        <a:sysClr val="window" lastClr="FFFFFF"/>
      </a:lt1>
      <a:dk2>
        <a:srgbClr val="005786"/>
      </a:dk2>
      <a:lt2>
        <a:srgbClr val="D8D8D8"/>
      </a:lt2>
      <a:accent1>
        <a:srgbClr val="0D6CB9"/>
      </a:accent1>
      <a:accent2>
        <a:srgbClr val="F16038"/>
      </a:accent2>
      <a:accent3>
        <a:srgbClr val="DA3E26"/>
      </a:accent3>
      <a:accent4>
        <a:srgbClr val="70417F"/>
      </a:accent4>
      <a:accent5>
        <a:srgbClr val="363534"/>
      </a:accent5>
      <a:accent6>
        <a:srgbClr val="00486E"/>
      </a:accent6>
      <a:hlink>
        <a:srgbClr val="1682C5"/>
      </a:hlink>
      <a:folHlink>
        <a:srgbClr val="F0603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Light_final" id="{712AB9BE-00F5-7D4D-8B53-79204D405D6C}" vid="{9E252461-6384-0041-871F-3A45EC6C6164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A8CEA15B0D9C4ABAF6645888780B69" ma:contentTypeVersion="13" ma:contentTypeDescription="Create a new document." ma:contentTypeScope="" ma:versionID="70184ca8407921943b5e7c5b9c5d43a7">
  <xsd:schema xmlns:xsd="http://www.w3.org/2001/XMLSchema" xmlns:xs="http://www.w3.org/2001/XMLSchema" xmlns:p="http://schemas.microsoft.com/office/2006/metadata/properties" xmlns:ns2="3bc9279c-fece-4f8a-b9f6-4e12eb94a1e6" xmlns:ns3="c3e2ef47-c910-4913-a183-217dee2be5b7" targetNamespace="http://schemas.microsoft.com/office/2006/metadata/properties" ma:root="true" ma:fieldsID="610820b9fd6783fa4a12b9d4177c54a6" ns2:_="" ns3:_="">
    <xsd:import namespace="3bc9279c-fece-4f8a-b9f6-4e12eb94a1e6"/>
    <xsd:import namespace="c3e2ef47-c910-4913-a183-217dee2be5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c9279c-fece-4f8a-b9f6-4e12eb94a1e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e2ef47-c910-4913-a183-217dee2be5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CCFFE8C-D8AB-4F2F-8DD2-C6EB8187129C}"/>
</file>

<file path=customXml/itemProps2.xml><?xml version="1.0" encoding="utf-8"?>
<ds:datastoreItem xmlns:ds="http://schemas.openxmlformats.org/officeDocument/2006/customXml" ds:itemID="{3C50635B-E567-4755-8FD0-A62C6DB8057C}"/>
</file>

<file path=customXml/itemProps3.xml><?xml version="1.0" encoding="utf-8"?>
<ds:datastoreItem xmlns:ds="http://schemas.openxmlformats.org/officeDocument/2006/customXml" ds:itemID="{C6F0850E-86E2-4B2D-9DCE-2249B713A36C}"/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1368</Words>
  <Application>Microsoft Office PowerPoint</Application>
  <PresentationFormat>Widescreen</PresentationFormat>
  <Paragraphs>189</Paragraphs>
  <Slides>20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Symbol</vt:lpstr>
      <vt:lpstr>Times New Roman</vt:lpstr>
      <vt:lpstr>Wingdings</vt:lpstr>
      <vt:lpstr>Office Theme</vt:lpstr>
      <vt:lpstr>1_Office Theme</vt:lpstr>
      <vt:lpstr>2_Office Theme</vt:lpstr>
      <vt:lpstr>CSDE_ppt_template2</vt:lpstr>
      <vt:lpstr>3_Office Theme</vt:lpstr>
      <vt:lpstr>Transitions and Learning Supports in a Pandemic Context </vt:lpstr>
      <vt:lpstr>Transitions During COVID-19</vt:lpstr>
      <vt:lpstr>Collaborations are Key</vt:lpstr>
      <vt:lpstr>Transitions</vt:lpstr>
      <vt:lpstr>ESSA Transition Resources </vt:lpstr>
      <vt:lpstr>Five Core Values that Guide Effective Transition Practices</vt:lpstr>
      <vt:lpstr>PowerPoint Presentation</vt:lpstr>
      <vt:lpstr>PowerPoint Presentation</vt:lpstr>
      <vt:lpstr>Leadership</vt:lpstr>
      <vt:lpstr>PowerPoint Presentation</vt:lpstr>
      <vt:lpstr>Lauren Zbyszinski Texas Education Agency</vt:lpstr>
      <vt:lpstr>Our Current Reality </vt:lpstr>
      <vt:lpstr>High-Quality Instructional Materials for PK</vt:lpstr>
      <vt:lpstr>Pathways – Adapt or Adopt </vt:lpstr>
      <vt:lpstr>High-Quality Instructional Materials (HQIM) and COVID-19</vt:lpstr>
      <vt:lpstr>THL 3.0 is a freely accessible, optional, aligned suite of resources that educators can use fully or in-part to support the new learning environment</vt:lpstr>
      <vt:lpstr>Jane Walsh Denver Public Schools (CO)</vt:lpstr>
      <vt:lpstr>Navigating Transitions School District Leadership Perspective</vt:lpstr>
      <vt:lpstr>PowerPoint Presentation</vt:lpstr>
      <vt:lpstr>  Pivot and Reset to Support Educators in the Creation of Quality Learning Opportunities for Young Children in a New Normal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Navigating Changes School District Leadership Perspective</dc:title>
  <dc:creator>Hopkins, Priscilla</dc:creator>
  <cp:lastModifiedBy>Jim Lesko</cp:lastModifiedBy>
  <cp:revision>45</cp:revision>
  <dcterms:created xsi:type="dcterms:W3CDTF">2020-07-29T14:43:28Z</dcterms:created>
  <dcterms:modified xsi:type="dcterms:W3CDTF">2020-09-15T19:08:36Z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0x01010066A8CEA15B0D9C4ABAF6645888780B69</vt:lpwstr>
  </property>
</Properties>
</file>