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73" r:id="rId2"/>
  </p:sldMasterIdLst>
  <p:notesMasterIdLst>
    <p:notesMasterId r:id="rId15"/>
  </p:notesMasterIdLst>
  <p:sldIdLst>
    <p:sldId id="262" r:id="rId3"/>
    <p:sldId id="270" r:id="rId4"/>
    <p:sldId id="274" r:id="rId5"/>
    <p:sldId id="277" r:id="rId6"/>
    <p:sldId id="267" r:id="rId7"/>
    <p:sldId id="268" r:id="rId8"/>
    <p:sldId id="275" r:id="rId9"/>
    <p:sldId id="278" r:id="rId10"/>
    <p:sldId id="283" r:id="rId11"/>
    <p:sldId id="281" r:id="rId12"/>
    <p:sldId id="279" r:id="rId13"/>
    <p:sldId id="280" r:id="rId14"/>
  </p:sldIdLst>
  <p:sldSz cx="12192000" cy="6858000"/>
  <p:notesSz cx="7010400" cy="9296400"/>
  <p:embeddedFontLst>
    <p:embeddedFont>
      <p:font typeface="Calibri" panose="020F0502020204030204" pitchFamily="3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74393" autoAdjust="0"/>
  </p:normalViewPr>
  <p:slideViewPr>
    <p:cSldViewPr snapToGrid="0">
      <p:cViewPr varScale="1">
        <p:scale>
          <a:sx n="93" d="100"/>
          <a:sy n="93"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DA0D7C-3E72-4C4E-8690-AB376C68C610}" type="datetimeFigureOut">
              <a:rPr lang="en-US" smtClean="0"/>
              <a:t>6/3/2019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C1066D-FC8F-47D0-A51F-1C2029468517}" type="slidenum">
              <a:rPr lang="en-US" smtClean="0"/>
              <a:t>‹#›</a:t>
            </a:fld>
            <a:endParaRPr lang="en-US"/>
          </a:p>
        </p:txBody>
      </p:sp>
    </p:spTree>
    <p:extLst>
      <p:ext uri="{BB962C8B-B14F-4D97-AF65-F5344CB8AC3E}">
        <p14:creationId xmlns:p14="http://schemas.microsoft.com/office/powerpoint/2010/main" val="232206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066D-FC8F-47D0-A51F-1C2029468517}" type="slidenum">
              <a:rPr lang="en-US" smtClean="0"/>
              <a:t>1</a:t>
            </a:fld>
            <a:endParaRPr lang="en-US"/>
          </a:p>
        </p:txBody>
      </p:sp>
    </p:spTree>
    <p:extLst>
      <p:ext uri="{BB962C8B-B14F-4D97-AF65-F5344CB8AC3E}">
        <p14:creationId xmlns:p14="http://schemas.microsoft.com/office/powerpoint/2010/main" val="298227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approaching this we also thought a lot about where this college sits relative to the other 114 colleges. To have a unique focus that also drives greater change in the system to improve outcomes for the college’s target demographic—working learners. </a:t>
            </a:r>
          </a:p>
        </p:txBody>
      </p:sp>
      <p:sp>
        <p:nvSpPr>
          <p:cNvPr id="4" name="Slide Number Placeholder 3"/>
          <p:cNvSpPr>
            <a:spLocks noGrp="1"/>
          </p:cNvSpPr>
          <p:nvPr>
            <p:ph type="sldNum" sz="quarter" idx="5"/>
          </p:nvPr>
        </p:nvSpPr>
        <p:spPr/>
        <p:txBody>
          <a:bodyPr/>
          <a:lstStyle/>
          <a:p>
            <a:fld id="{D7C1066D-FC8F-47D0-A51F-1C2029468517}" type="slidenum">
              <a:rPr lang="en-US" smtClean="0"/>
              <a:t>10</a:t>
            </a:fld>
            <a:endParaRPr lang="en-US"/>
          </a:p>
        </p:txBody>
      </p:sp>
    </p:spTree>
    <p:extLst>
      <p:ext uri="{BB962C8B-B14F-4D97-AF65-F5344CB8AC3E}">
        <p14:creationId xmlns:p14="http://schemas.microsoft.com/office/powerpoint/2010/main" val="381181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the conditions for deciding programs (previous slide) the inaugural credential chosen is Medical Coding in a Healthcare Business Services pathway.  In addition to a technical core, students get “essential skills” contextualized for their pathway to better build the capabilities needed within an industry. Essential skills include: literacy, numeracy, digital, and 21</a:t>
            </a:r>
            <a:r>
              <a:rPr lang="en-US" baseline="30000" dirty="0"/>
              <a:t>st</a:t>
            </a:r>
            <a:r>
              <a:rPr lang="en-US" dirty="0"/>
              <a:t> century “soft skills” needed to succeed in the workplace.  Each time a technical credential is needed to stack, we shorten the timeframe because the pathway is built with a foundational base.  In a rapidly changing skills landscape, models like this get us closer to meeting the learner needs as working and learning continue to converge in the near future.</a:t>
            </a:r>
          </a:p>
        </p:txBody>
      </p:sp>
      <p:sp>
        <p:nvSpPr>
          <p:cNvPr id="4" name="Slide Number Placeholder 3"/>
          <p:cNvSpPr>
            <a:spLocks noGrp="1"/>
          </p:cNvSpPr>
          <p:nvPr>
            <p:ph type="sldNum" sz="quarter" idx="5"/>
          </p:nvPr>
        </p:nvSpPr>
        <p:spPr/>
        <p:txBody>
          <a:bodyPr/>
          <a:lstStyle/>
          <a:p>
            <a:fld id="{D7C1066D-FC8F-47D0-A51F-1C2029468517}" type="slidenum">
              <a:rPr lang="en-US" smtClean="0"/>
              <a:t>11</a:t>
            </a:fld>
            <a:endParaRPr lang="en-US"/>
          </a:p>
        </p:txBody>
      </p:sp>
    </p:spTree>
    <p:extLst>
      <p:ext uri="{BB962C8B-B14F-4D97-AF65-F5344CB8AC3E}">
        <p14:creationId xmlns:p14="http://schemas.microsoft.com/office/powerpoint/2010/main" val="246555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066D-FC8F-47D0-A51F-1C2029468517}" type="slidenum">
              <a:rPr lang="en-US" smtClean="0"/>
              <a:t>12</a:t>
            </a:fld>
            <a:endParaRPr lang="en-US"/>
          </a:p>
        </p:txBody>
      </p:sp>
    </p:spTree>
    <p:extLst>
      <p:ext uri="{BB962C8B-B14F-4D97-AF65-F5344CB8AC3E}">
        <p14:creationId xmlns:p14="http://schemas.microsoft.com/office/powerpoint/2010/main" val="31974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066D-FC8F-47D0-A51F-1C2029468517}" type="slidenum">
              <a:rPr lang="en-US" smtClean="0"/>
              <a:t>2</a:t>
            </a:fld>
            <a:endParaRPr lang="en-US"/>
          </a:p>
        </p:txBody>
      </p:sp>
    </p:spTree>
    <p:extLst>
      <p:ext uri="{BB962C8B-B14F-4D97-AF65-F5344CB8AC3E}">
        <p14:creationId xmlns:p14="http://schemas.microsoft.com/office/powerpoint/2010/main" val="289025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Affordability:</a:t>
            </a:r>
          </a:p>
          <a:p>
            <a:pPr lvl="1"/>
            <a:r>
              <a:rPr lang="en-US" dirty="0"/>
              <a:t>Financial aid often not geared for non-traditional adults</a:t>
            </a:r>
          </a:p>
          <a:p>
            <a:pPr lvl="1"/>
            <a:r>
              <a:rPr lang="en-US" dirty="0"/>
              <a:t>Actual costs and opportunity costs of attending are high, but pay-off is worth it for future economic mobility</a:t>
            </a:r>
          </a:p>
          <a:p>
            <a:pPr lvl="1"/>
            <a:endParaRPr lang="en-US" dirty="0"/>
          </a:p>
          <a:p>
            <a:pPr marL="465887" lvl="1" defTabSz="931774">
              <a:defRPr/>
            </a:pPr>
            <a:r>
              <a:rPr lang="en-US" dirty="0"/>
              <a:t>Logistics</a:t>
            </a:r>
          </a:p>
          <a:p>
            <a:pPr marL="465887" lvl="1" defTabSz="931774">
              <a:defRPr/>
            </a:pPr>
            <a:r>
              <a:rPr lang="en-US" dirty="0"/>
              <a:t>Most are part-time because they have jobs and families</a:t>
            </a:r>
            <a:br>
              <a:rPr lang="en-US" dirty="0"/>
            </a:br>
            <a:r>
              <a:rPr lang="en-US" dirty="0"/>
              <a:t>Child care, timing of courses, availability of tutoring and counseling (they need evenings and weekends) </a:t>
            </a:r>
          </a:p>
          <a:p>
            <a:pPr lvl="1"/>
            <a:endParaRPr lang="en-US" dirty="0"/>
          </a:p>
          <a:p>
            <a:pPr lvl="1"/>
            <a:r>
              <a:rPr lang="en-US" dirty="0"/>
              <a:t>Campus Culture</a:t>
            </a:r>
          </a:p>
          <a:p>
            <a:pPr marL="465887" lvl="1" defTabSz="931774">
              <a:defRPr/>
            </a:pPr>
            <a:r>
              <a:rPr lang="en-US" dirty="0"/>
              <a:t>Do non-traditional adults see themselves reflected in student government, on websites and in media?</a:t>
            </a:r>
          </a:p>
          <a:p>
            <a:pPr lvl="1"/>
            <a:endParaRPr lang="en-US" dirty="0"/>
          </a:p>
          <a:p>
            <a:endParaRPr lang="en-US" dirty="0"/>
          </a:p>
        </p:txBody>
      </p:sp>
      <p:sp>
        <p:nvSpPr>
          <p:cNvPr id="4" name="Slide Number Placeholder 3"/>
          <p:cNvSpPr>
            <a:spLocks noGrp="1"/>
          </p:cNvSpPr>
          <p:nvPr>
            <p:ph type="sldNum" sz="quarter" idx="5"/>
          </p:nvPr>
        </p:nvSpPr>
        <p:spPr/>
        <p:txBody>
          <a:bodyPr/>
          <a:lstStyle/>
          <a:p>
            <a:fld id="{D7C1066D-FC8F-47D0-A51F-1C2029468517}" type="slidenum">
              <a:rPr lang="en-US" smtClean="0"/>
              <a:t>3</a:t>
            </a:fld>
            <a:endParaRPr lang="en-US"/>
          </a:p>
        </p:txBody>
      </p:sp>
    </p:spTree>
    <p:extLst>
      <p:ext uri="{BB962C8B-B14F-4D97-AF65-F5344CB8AC3E}">
        <p14:creationId xmlns:p14="http://schemas.microsoft.com/office/powerpoint/2010/main" val="49138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066D-FC8F-47D0-A51F-1C2029468517}" type="slidenum">
              <a:rPr lang="en-US" smtClean="0"/>
              <a:t>4</a:t>
            </a:fld>
            <a:endParaRPr lang="en-US"/>
          </a:p>
        </p:txBody>
      </p:sp>
    </p:spTree>
    <p:extLst>
      <p:ext uri="{BB962C8B-B14F-4D97-AF65-F5344CB8AC3E}">
        <p14:creationId xmlns:p14="http://schemas.microsoft.com/office/powerpoint/2010/main" val="78011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Serving adult learners is an equity imperative</a:t>
            </a:r>
          </a:p>
        </p:txBody>
      </p:sp>
      <p:sp>
        <p:nvSpPr>
          <p:cNvPr id="4" name="Slide Number Placeholder 3"/>
          <p:cNvSpPr>
            <a:spLocks noGrp="1"/>
          </p:cNvSpPr>
          <p:nvPr>
            <p:ph type="sldNum" sz="quarter" idx="5"/>
          </p:nvPr>
        </p:nvSpPr>
        <p:spPr/>
        <p:txBody>
          <a:bodyPr/>
          <a:lstStyle/>
          <a:p>
            <a:fld id="{D7C1066D-FC8F-47D0-A51F-1C2029468517}" type="slidenum">
              <a:rPr lang="en-US" smtClean="0"/>
              <a:t>5</a:t>
            </a:fld>
            <a:endParaRPr lang="en-US"/>
          </a:p>
        </p:txBody>
      </p:sp>
    </p:spTree>
    <p:extLst>
      <p:ext uri="{BB962C8B-B14F-4D97-AF65-F5344CB8AC3E}">
        <p14:creationId xmlns:p14="http://schemas.microsoft.com/office/powerpoint/2010/main" val="312280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066D-FC8F-47D0-A51F-1C2029468517}" type="slidenum">
              <a:rPr lang="en-US" smtClean="0"/>
              <a:t>6</a:t>
            </a:fld>
            <a:endParaRPr lang="en-US"/>
          </a:p>
        </p:txBody>
      </p:sp>
    </p:spTree>
    <p:extLst>
      <p:ext uri="{BB962C8B-B14F-4D97-AF65-F5344CB8AC3E}">
        <p14:creationId xmlns:p14="http://schemas.microsoft.com/office/powerpoint/2010/main" val="24664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Promise grant: Landscape analysis with central question: What programs and services are currently serving this population?</a:t>
            </a:r>
          </a:p>
          <a:p>
            <a:r>
              <a:rPr lang="en-US" dirty="0"/>
              <a:t>Student focus groups with central questions: What has been your experience with these programs and services? How can we better communicate about the range of options for you?</a:t>
            </a:r>
          </a:p>
          <a:p>
            <a:endParaRPr lang="en-US" dirty="0"/>
          </a:p>
        </p:txBody>
      </p:sp>
      <p:sp>
        <p:nvSpPr>
          <p:cNvPr id="4" name="Slide Number Placeholder 3"/>
          <p:cNvSpPr>
            <a:spLocks noGrp="1"/>
          </p:cNvSpPr>
          <p:nvPr>
            <p:ph type="sldNum" sz="quarter" idx="5"/>
          </p:nvPr>
        </p:nvSpPr>
        <p:spPr/>
        <p:txBody>
          <a:bodyPr/>
          <a:lstStyle/>
          <a:p>
            <a:fld id="{D7C1066D-FC8F-47D0-A51F-1C2029468517}" type="slidenum">
              <a:rPr lang="en-US" smtClean="0"/>
              <a:t>7</a:t>
            </a:fld>
            <a:endParaRPr lang="en-US"/>
          </a:p>
        </p:txBody>
      </p:sp>
    </p:spTree>
    <p:extLst>
      <p:ext uri="{BB962C8B-B14F-4D97-AF65-F5344CB8AC3E}">
        <p14:creationId xmlns:p14="http://schemas.microsoft.com/office/powerpoint/2010/main" val="367830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2019-20 pilots</a:t>
            </a:r>
          </a:p>
        </p:txBody>
      </p:sp>
      <p:sp>
        <p:nvSpPr>
          <p:cNvPr id="4" name="Slide Number Placeholder 3"/>
          <p:cNvSpPr>
            <a:spLocks noGrp="1"/>
          </p:cNvSpPr>
          <p:nvPr>
            <p:ph type="sldNum" sz="quarter" idx="5"/>
          </p:nvPr>
        </p:nvSpPr>
        <p:spPr/>
        <p:txBody>
          <a:bodyPr/>
          <a:lstStyle/>
          <a:p>
            <a:fld id="{D7C1066D-FC8F-47D0-A51F-1C2029468517}" type="slidenum">
              <a:rPr lang="en-US" smtClean="0"/>
              <a:t>8</a:t>
            </a:fld>
            <a:endParaRPr lang="en-US"/>
          </a:p>
        </p:txBody>
      </p:sp>
    </p:spTree>
    <p:extLst>
      <p:ext uri="{BB962C8B-B14F-4D97-AF65-F5344CB8AC3E}">
        <p14:creationId xmlns:p14="http://schemas.microsoft.com/office/powerpoint/2010/main" val="70682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the new 115</a:t>
            </a:r>
            <a:r>
              <a:rPr lang="en-US" baseline="30000" dirty="0"/>
              <a:t>th</a:t>
            </a:r>
            <a:r>
              <a:rPr lang="en-US" dirty="0"/>
              <a:t> college has been driven primarily by a dual user design.  Understanding both the supply and demand sides of the marketplace, it is focused on meeting needs based on research from working adults and hiring managers.  Working adults gest real world experience &amp; support through job placement. Hiring managers get access to qualified candidates with validated skills. </a:t>
            </a:r>
          </a:p>
          <a:p>
            <a:pPr>
              <a:spcBef>
                <a:spcPts val="1223"/>
              </a:spcBef>
              <a:buClr>
                <a:schemeClr val="accent2"/>
              </a:buClr>
              <a:buSzPts val="3200"/>
              <a:defRPr/>
            </a:pPr>
            <a:endParaRPr lang="en-US" dirty="0">
              <a:solidFill>
                <a:schemeClr val="tx1"/>
              </a:solidFill>
            </a:endParaRPr>
          </a:p>
          <a:p>
            <a:pPr>
              <a:spcBef>
                <a:spcPts val="1223"/>
              </a:spcBef>
              <a:buClr>
                <a:schemeClr val="accent2"/>
              </a:buClr>
              <a:buSzPts val="3200"/>
              <a:defRPr/>
            </a:pPr>
            <a:r>
              <a:rPr lang="en-US" dirty="0">
                <a:solidFill>
                  <a:schemeClr val="accent3"/>
                </a:solidFill>
              </a:rPr>
              <a:t>Our research showed that: working adults recognize their current job is temporary &amp; unstable. They are craving long term stability. Working adults see the value of an education in helping them get a stable job. Despite knowing how useful college can be, it’s hard to succeed because of how often life gets in the way. </a:t>
            </a:r>
          </a:p>
          <a:p>
            <a:pPr>
              <a:spcBef>
                <a:spcPts val="1223"/>
              </a:spcBef>
              <a:buClr>
                <a:schemeClr val="accent2"/>
              </a:buClr>
              <a:buSzPts val="3200"/>
              <a:defRPr/>
            </a:pPr>
            <a:endParaRPr lang="en-US" dirty="0">
              <a:solidFill>
                <a:schemeClr val="accent3"/>
              </a:solidFill>
            </a:endParaRPr>
          </a:p>
          <a:p>
            <a:pPr>
              <a:spcBef>
                <a:spcPts val="1223"/>
              </a:spcBef>
              <a:buClr>
                <a:schemeClr val="accent2"/>
              </a:buClr>
              <a:buSzPts val="3200"/>
              <a:defRPr/>
            </a:pPr>
            <a:r>
              <a:rPr lang="en-US" dirty="0">
                <a:solidFill>
                  <a:schemeClr val="accent3"/>
                </a:solidFill>
              </a:rPr>
              <a:t>On the flip side: Hiring managers told us that finding qualified applicants is like finding a needle in a haystack - and is a significant pain point. To mitigate churn, hiring managers want to give candidates a realistic sense of the role even before the hiring process begins. Hiring managers are looking for trustworthy ways to validate a candidate’s skills. </a:t>
            </a:r>
          </a:p>
          <a:p>
            <a:pPr>
              <a:spcBef>
                <a:spcPts val="1223"/>
              </a:spcBef>
              <a:buClr>
                <a:schemeClr val="accent2"/>
              </a:buClr>
              <a:buSzPts val="3200"/>
              <a:defRPr/>
            </a:pPr>
            <a:endParaRPr lang="en-US" dirty="0">
              <a:solidFill>
                <a:schemeClr val="accent3"/>
              </a:solidFill>
            </a:endParaRPr>
          </a:p>
          <a:p>
            <a:pPr>
              <a:spcBef>
                <a:spcPts val="1223"/>
              </a:spcBef>
              <a:buClr>
                <a:schemeClr val="accent2"/>
              </a:buClr>
              <a:buSzPts val="3200"/>
              <a:defRPr/>
            </a:pPr>
            <a:r>
              <a:rPr lang="en-US" dirty="0">
                <a:solidFill>
                  <a:schemeClr val="accent3"/>
                </a:solidFill>
              </a:rPr>
              <a:t>The colleges program meet BOTH of these needs.</a:t>
            </a:r>
          </a:p>
          <a:p>
            <a:pPr>
              <a:spcBef>
                <a:spcPts val="1223"/>
              </a:spcBef>
              <a:buClr>
                <a:schemeClr val="accent2"/>
              </a:buClr>
              <a:buSzPts val="3200"/>
              <a:defRPr/>
            </a:pPr>
            <a:endParaRPr lang="en-US"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D7C1066D-FC8F-47D0-A51F-1C2029468517}" type="slidenum">
              <a:rPr lang="en-US" smtClean="0"/>
              <a:t>9</a:t>
            </a:fld>
            <a:endParaRPr lang="en-US"/>
          </a:p>
        </p:txBody>
      </p:sp>
    </p:spTree>
    <p:extLst>
      <p:ext uri="{BB962C8B-B14F-4D97-AF65-F5344CB8AC3E}">
        <p14:creationId xmlns:p14="http://schemas.microsoft.com/office/powerpoint/2010/main" val="8515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0848-D9FC-48EA-9898-19CC8B2BEDA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1F393-EE9B-46E9-ABB7-DAB090CAA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BC2790-A43E-412E-A30D-497D97732C94}"/>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70026282-2703-4E76-8F0E-BD9AF47F84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D9668-3A9D-4288-92C1-0C391A3AC053}"/>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205963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5DBC-89DD-424B-9CC9-FCB5159E83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10A767-C32C-4B11-B8D2-569586A69C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B0F5-B8FA-4874-92FD-E6883C66C5D9}"/>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D4A022B3-DB44-4490-A11D-D36285F7E5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AE7496-3C8C-48C7-845B-A6FCE28B7956}"/>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179690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65B2F-06AD-4333-B5F8-C443E4157A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E77C3-BA28-4E37-87A6-5A71D528F3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46E27-27CB-4E8E-A624-C047468F862A}"/>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7DF72470-E94D-410B-95B0-073A3C24D2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9291AF-FF5E-4FB6-A8F1-D22230929DE9}"/>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64744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0848-D9FC-48EA-9898-19CC8B2BEDAC}"/>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F5A1F393-EE9B-46E9-ABB7-DAB090CAA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BC2790-A43E-412E-A30D-497D97732C94}"/>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70026282-2703-4E76-8F0E-BD9AF47F84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D9668-3A9D-4288-92C1-0C391A3AC053}"/>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403643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B826-043D-4C64-904A-8AA027CACB01}"/>
              </a:ext>
            </a:extLst>
          </p:cNvPr>
          <p:cNvSpPr>
            <a:spLocks noGrp="1"/>
          </p:cNvSpPr>
          <p:nvPr>
            <p:ph type="title"/>
          </p:nvPr>
        </p:nvSpPr>
        <p:spPr>
          <a:xfrm>
            <a:off x="838200" y="365125"/>
            <a:ext cx="10515600" cy="1325563"/>
          </a:xfrm>
          <a:prstGeom prst="rect">
            <a:avLst/>
          </a:prstGeom>
        </p:spPr>
        <p:txBody>
          <a:bodyPr anchor="ct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D669C7F-04D6-4D77-BCA8-A9DE12F4DA82}"/>
              </a:ext>
            </a:extLst>
          </p:cNvPr>
          <p:cNvSpPr>
            <a:spLocks noGrp="1"/>
          </p:cNvSpPr>
          <p:nvPr>
            <p:ph idx="1"/>
          </p:nvPr>
        </p:nvSpPr>
        <p:spPr>
          <a:xfrm>
            <a:off x="838200" y="2097156"/>
            <a:ext cx="10515600" cy="36947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0089E-7050-4D7E-8E10-740AC98AA82F}"/>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0E29A832-7E82-4752-847A-4F3CB2F951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643EB9-F3AC-4BF3-A9F8-723E57F357B3}"/>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22014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7CF0-E00E-4DC2-951D-A6CDAF86A418}"/>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D3765D-586F-46D2-94A6-D1687ACD27DF}"/>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CFF00C-7967-4021-B9AD-F399D63C7068}"/>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4F34C872-DDCF-40EB-AD08-CBFA3CCD7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E2BEF-425E-434B-A83E-B99C8CBEC14D}"/>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2508017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A6B9-8369-4808-B0C0-4C94BFD39781}"/>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40018B1-1BE2-4D17-B8CB-E9CBE0932E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6B624-B746-448F-AE1A-7FBD166345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4AF47-D7F6-4F75-8D0A-D94111DFCCE6}"/>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6" name="Footer Placeholder 5">
            <a:extLst>
              <a:ext uri="{FF2B5EF4-FFF2-40B4-BE49-F238E27FC236}">
                <a16:creationId xmlns:a16="http://schemas.microsoft.com/office/drawing/2014/main" id="{BCC57EC7-CC28-4511-B9BA-9869C54C4F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D0A709-80CB-4061-8482-C408A79986C1}"/>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016069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6C6D-8F5D-46D3-B2C7-39EA75FE52BB}"/>
              </a:ext>
            </a:extLst>
          </p:cNvPr>
          <p:cNvSpPr>
            <a:spLocks noGrp="1"/>
          </p:cNvSpPr>
          <p:nvPr>
            <p:ph type="title"/>
          </p:nvPr>
        </p:nvSpPr>
        <p:spPr>
          <a:xfrm>
            <a:off x="839788" y="365125"/>
            <a:ext cx="10515600" cy="1325563"/>
          </a:xfrm>
          <a:prstGeom prst="rect">
            <a:avLst/>
          </a:prstGeom>
        </p:spPr>
        <p:txBody>
          <a:bodyPr/>
          <a:lstStyle>
            <a:lvl1pPr>
              <a:defRPr>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509436-DCBC-4211-8ACA-8CEBE3FBB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7039CC-70DA-4E47-8BD6-5420334528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25F5B-38BE-47AC-AF62-45A50FCD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BA85F2-D0CC-45AA-A138-EB5B70F934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F255D1-083E-407C-A4CF-BBB28D7A752C}"/>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8" name="Footer Placeholder 7">
            <a:extLst>
              <a:ext uri="{FF2B5EF4-FFF2-40B4-BE49-F238E27FC236}">
                <a16:creationId xmlns:a16="http://schemas.microsoft.com/office/drawing/2014/main" id="{90E67537-932C-4A7E-A0A6-ED140B603C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CBD7DBD-B355-4DAB-89EF-D0D7DA13CC09}"/>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973843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02AA-BE9E-45D0-9094-06C4BD45BD67}"/>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en-US"/>
              <a:t>Click to edit Master title style</a:t>
            </a:r>
          </a:p>
        </p:txBody>
      </p:sp>
      <p:sp>
        <p:nvSpPr>
          <p:cNvPr id="3" name="Date Placeholder 2">
            <a:extLst>
              <a:ext uri="{FF2B5EF4-FFF2-40B4-BE49-F238E27FC236}">
                <a16:creationId xmlns:a16="http://schemas.microsoft.com/office/drawing/2014/main" id="{41E9C586-B5F7-4D63-881C-570FA7EFC618}"/>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4" name="Footer Placeholder 3">
            <a:extLst>
              <a:ext uri="{FF2B5EF4-FFF2-40B4-BE49-F238E27FC236}">
                <a16:creationId xmlns:a16="http://schemas.microsoft.com/office/drawing/2014/main" id="{CBD2B619-43A6-4405-A6FF-99503B3D27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F5C62AF-D3B1-4B27-A02D-715018020F45}"/>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416452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932F5-08D9-4759-8E69-9E99CFA786EA}"/>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3" name="Footer Placeholder 2">
            <a:extLst>
              <a:ext uri="{FF2B5EF4-FFF2-40B4-BE49-F238E27FC236}">
                <a16:creationId xmlns:a16="http://schemas.microsoft.com/office/drawing/2014/main" id="{696E2EF0-A471-47E0-BCD3-DD120F3DC3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EE7010-EC2B-4558-8AD4-091C99CF85D3}"/>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281958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C7A3-A3BB-4204-879C-FC8A21BE4682}"/>
              </a:ext>
            </a:extLst>
          </p:cNvPr>
          <p:cNvSpPr>
            <a:spLocks noGrp="1"/>
          </p:cNvSpPr>
          <p:nvPr>
            <p:ph type="title"/>
          </p:nvPr>
        </p:nvSpPr>
        <p:spPr>
          <a:xfrm>
            <a:off x="839788" y="457200"/>
            <a:ext cx="3932237" cy="1600200"/>
          </a:xfrm>
          <a:prstGeom prst="rect">
            <a:avLst/>
          </a:prstGeo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6117C85-7733-4F66-A4A2-0E19CEDEC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DB703-39AC-42B5-920E-24FE16612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C045B7-D468-4ED9-B917-40312C60574D}"/>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6" name="Footer Placeholder 5">
            <a:extLst>
              <a:ext uri="{FF2B5EF4-FFF2-40B4-BE49-F238E27FC236}">
                <a16:creationId xmlns:a16="http://schemas.microsoft.com/office/drawing/2014/main" id="{2EFF3843-337E-4E03-BFE0-8271EA7C0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C45BD7-0029-4EE7-9AD6-E115EC23D0B9}"/>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153956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B826-043D-4C64-904A-8AA027CACB01}"/>
              </a:ext>
            </a:extLst>
          </p:cNvPr>
          <p:cNvSpPr>
            <a:spLocks noGrp="1"/>
          </p:cNvSpPr>
          <p:nvPr>
            <p:ph type="title"/>
          </p:nvPr>
        </p:nvSpPr>
        <p:spPr>
          <a:xfrm>
            <a:off x="838200" y="365125"/>
            <a:ext cx="10515600" cy="1325563"/>
          </a:xfrm>
          <a:prstGeom prst="rect">
            <a:avLst/>
          </a:prstGeo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AD669C7F-04D6-4D77-BCA8-A9DE12F4DA82}"/>
              </a:ext>
            </a:extLst>
          </p:cNvPr>
          <p:cNvSpPr>
            <a:spLocks noGrp="1"/>
          </p:cNvSpPr>
          <p:nvPr>
            <p:ph idx="1"/>
          </p:nvPr>
        </p:nvSpPr>
        <p:spPr>
          <a:xfrm>
            <a:off x="838200" y="2097156"/>
            <a:ext cx="10515600" cy="36947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0089E-7050-4D7E-8E10-740AC98AA82F}"/>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0E29A832-7E82-4752-847A-4F3CB2F951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643EB9-F3AC-4BF3-A9F8-723E57F357B3}"/>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1470379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99D6-DBEC-413A-AAF2-58775E425988}"/>
              </a:ext>
            </a:extLst>
          </p:cNvPr>
          <p:cNvSpPr>
            <a:spLocks noGrp="1"/>
          </p:cNvSpPr>
          <p:nvPr>
            <p:ph type="title"/>
          </p:nvPr>
        </p:nvSpPr>
        <p:spPr>
          <a:xfrm>
            <a:off x="839788" y="457200"/>
            <a:ext cx="3932237" cy="1600200"/>
          </a:xfrm>
          <a:prstGeom prst="rect">
            <a:avLst/>
          </a:prstGeom>
        </p:spPr>
        <p:txBody>
          <a:bodyPr anchor="b"/>
          <a:lstStyle>
            <a:lvl1pPr>
              <a:defRPr sz="3200">
                <a:solidFill>
                  <a:schemeClr val="bg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01E0BDE-34BE-41F6-8C22-3ED54BB27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B8837-96C7-499A-AC9A-25C5D9FC9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F0C45-2C3F-4DAD-8757-AEC0947C7165}"/>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6" name="Footer Placeholder 5">
            <a:extLst>
              <a:ext uri="{FF2B5EF4-FFF2-40B4-BE49-F238E27FC236}">
                <a16:creationId xmlns:a16="http://schemas.microsoft.com/office/drawing/2014/main" id="{2CC7B911-17AF-44C3-9B7F-FB094031B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26F25E1-EDCC-4B24-BC85-7B4659439ECD}"/>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4229256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5DBC-89DD-424B-9CC9-FCB5159E83EF}"/>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110A767-C32C-4B11-B8D2-569586A69C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B0F5-B8FA-4874-92FD-E6883C66C5D9}"/>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D4A022B3-DB44-4490-A11D-D36285F7E5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AE7496-3C8C-48C7-845B-A6FCE28B7956}"/>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48820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65B2F-06AD-4333-B5F8-C443E4157A24}"/>
              </a:ext>
            </a:extLst>
          </p:cNvPr>
          <p:cNvSpPr>
            <a:spLocks noGrp="1"/>
          </p:cNvSpPr>
          <p:nvPr>
            <p:ph type="title" orient="vert"/>
          </p:nvPr>
        </p:nvSpPr>
        <p:spPr>
          <a:xfrm>
            <a:off x="8724900" y="365125"/>
            <a:ext cx="2628900" cy="5811838"/>
          </a:xfrm>
          <a:prstGeom prst="rect">
            <a:avLst/>
          </a:prstGeom>
        </p:spPr>
        <p:txBody>
          <a:bodyPr vert="eaVert"/>
          <a:lstStyle>
            <a:lvl1pPr>
              <a:defRPr>
                <a:solidFill>
                  <a:schemeClr val="bg2"/>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B3E77C3-BA28-4E37-87A6-5A71D528F3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46E27-27CB-4E8E-A624-C047468F862A}"/>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7DF72470-E94D-410B-95B0-073A3C24D2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9291AF-FF5E-4FB6-A8F1-D22230929DE9}"/>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63720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7CF0-E00E-4DC2-951D-A6CDAF86A4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D3765D-586F-46D2-94A6-D1687ACD27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CFF00C-7967-4021-B9AD-F399D63C7068}"/>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5" name="Footer Placeholder 4">
            <a:extLst>
              <a:ext uri="{FF2B5EF4-FFF2-40B4-BE49-F238E27FC236}">
                <a16:creationId xmlns:a16="http://schemas.microsoft.com/office/drawing/2014/main" id="{4F34C872-DDCF-40EB-AD08-CBFA3CCD7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E2BEF-425E-434B-A83E-B99C8CBEC14D}"/>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143636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A6B9-8369-4808-B0C0-4C94BFD397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0018B1-1BE2-4D17-B8CB-E9CBE0932E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6B624-B746-448F-AE1A-7FBD166345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4AF47-D7F6-4F75-8D0A-D94111DFCCE6}"/>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6" name="Footer Placeholder 5">
            <a:extLst>
              <a:ext uri="{FF2B5EF4-FFF2-40B4-BE49-F238E27FC236}">
                <a16:creationId xmlns:a16="http://schemas.microsoft.com/office/drawing/2014/main" id="{BCC57EC7-CC28-4511-B9BA-9869C54C4F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D0A709-80CB-4061-8482-C408A79986C1}"/>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68604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6C6D-8F5D-46D3-B2C7-39EA75FE52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3509436-DCBC-4211-8ACA-8CEBE3FBB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7039CC-70DA-4E47-8BD6-5420334528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25F5B-38BE-47AC-AF62-45A50FCD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BA85F2-D0CC-45AA-A138-EB5B70F934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F255D1-083E-407C-A4CF-BBB28D7A752C}"/>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8" name="Footer Placeholder 7">
            <a:extLst>
              <a:ext uri="{FF2B5EF4-FFF2-40B4-BE49-F238E27FC236}">
                <a16:creationId xmlns:a16="http://schemas.microsoft.com/office/drawing/2014/main" id="{90E67537-932C-4A7E-A0A6-ED140B603C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CBD7DBD-B355-4DAB-89EF-D0D7DA13CC09}"/>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33165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02AA-BE9E-45D0-9094-06C4BD45BD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1E9C586-B5F7-4D63-881C-570FA7EFC618}"/>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4" name="Footer Placeholder 3">
            <a:extLst>
              <a:ext uri="{FF2B5EF4-FFF2-40B4-BE49-F238E27FC236}">
                <a16:creationId xmlns:a16="http://schemas.microsoft.com/office/drawing/2014/main" id="{CBD2B619-43A6-4405-A6FF-99503B3D27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F5C62AF-D3B1-4B27-A02D-715018020F45}"/>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30712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932F5-08D9-4759-8E69-9E99CFA786EA}"/>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3" name="Footer Placeholder 2">
            <a:extLst>
              <a:ext uri="{FF2B5EF4-FFF2-40B4-BE49-F238E27FC236}">
                <a16:creationId xmlns:a16="http://schemas.microsoft.com/office/drawing/2014/main" id="{696E2EF0-A471-47E0-BCD3-DD120F3DC3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EE7010-EC2B-4558-8AD4-091C99CF85D3}"/>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70449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C7A3-A3BB-4204-879C-FC8A21BE46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117C85-7733-4F66-A4A2-0E19CEDEC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DB703-39AC-42B5-920E-24FE16612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C045B7-D468-4ED9-B917-40312C60574D}"/>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6" name="Footer Placeholder 5">
            <a:extLst>
              <a:ext uri="{FF2B5EF4-FFF2-40B4-BE49-F238E27FC236}">
                <a16:creationId xmlns:a16="http://schemas.microsoft.com/office/drawing/2014/main" id="{2EFF3843-337E-4E03-BFE0-8271EA7C0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C45BD7-0029-4EE7-9AD6-E115EC23D0B9}"/>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35648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99D6-DBEC-413A-AAF2-58775E4259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E0BDE-34BE-41F6-8C22-3ED54BB27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B8837-96C7-499A-AC9A-25C5D9FC9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F0C45-2C3F-4DAD-8757-AEC0947C7165}"/>
              </a:ext>
            </a:extLst>
          </p:cNvPr>
          <p:cNvSpPr>
            <a:spLocks noGrp="1"/>
          </p:cNvSpPr>
          <p:nvPr>
            <p:ph type="dt" sz="half" idx="10"/>
          </p:nvPr>
        </p:nvSpPr>
        <p:spPr>
          <a:xfrm>
            <a:off x="838200" y="6356350"/>
            <a:ext cx="2743200" cy="365125"/>
          </a:xfrm>
          <a:prstGeom prst="rect">
            <a:avLst/>
          </a:prstGeom>
        </p:spPr>
        <p:txBody>
          <a:bodyPr/>
          <a:lstStyle/>
          <a:p>
            <a:fld id="{9F6C083A-908F-4A3C-8701-5AA161FA6C5D}" type="datetimeFigureOut">
              <a:rPr lang="en-US" smtClean="0"/>
              <a:t>6/3/2019</a:t>
            </a:fld>
            <a:endParaRPr lang="en-US"/>
          </a:p>
        </p:txBody>
      </p:sp>
      <p:sp>
        <p:nvSpPr>
          <p:cNvPr id="6" name="Footer Placeholder 5">
            <a:extLst>
              <a:ext uri="{FF2B5EF4-FFF2-40B4-BE49-F238E27FC236}">
                <a16:creationId xmlns:a16="http://schemas.microsoft.com/office/drawing/2014/main" id="{2CC7B911-17AF-44C3-9B7F-FB094031B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26F25E1-EDCC-4B24-BC85-7B4659439ECD}"/>
              </a:ext>
            </a:extLst>
          </p:cNvPr>
          <p:cNvSpPr>
            <a:spLocks noGrp="1"/>
          </p:cNvSpPr>
          <p:nvPr>
            <p:ph type="sldNum" sz="quarter" idx="12"/>
          </p:nvPr>
        </p:nvSpPr>
        <p:spPr>
          <a:xfrm>
            <a:off x="8610600" y="6356350"/>
            <a:ext cx="2743200" cy="365125"/>
          </a:xfrm>
          <a:prstGeom prst="rect">
            <a:avLst/>
          </a:prstGeom>
        </p:spPr>
        <p:txBody>
          <a:bodyPr/>
          <a:lstStyle/>
          <a:p>
            <a:fld id="{3DED6E08-1CFF-445E-97FB-01E002413C08}" type="slidenum">
              <a:rPr lang="en-US" smtClean="0"/>
              <a:t>‹#›</a:t>
            </a:fld>
            <a:endParaRPr lang="en-US"/>
          </a:p>
        </p:txBody>
      </p:sp>
    </p:spTree>
    <p:extLst>
      <p:ext uri="{BB962C8B-B14F-4D97-AF65-F5344CB8AC3E}">
        <p14:creationId xmlns:p14="http://schemas.microsoft.com/office/powerpoint/2010/main" val="15665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1F9051-E170-4767-96B7-12F43F7FDA6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5836D22-9882-4197-97D0-299E5658656C}"/>
              </a:ext>
            </a:extLst>
          </p:cNvPr>
          <p:cNvSpPr>
            <a:spLocks noGrp="1"/>
          </p:cNvSpPr>
          <p:nvPr>
            <p:ph type="body" idx="1"/>
          </p:nvPr>
        </p:nvSpPr>
        <p:spPr>
          <a:xfrm>
            <a:off x="838200" y="1440614"/>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054501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rgbClr val="F1B61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DCE127A-C779-4062-8D96-D6608FF121F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5836D22-9882-4197-97D0-299E5658656C}"/>
              </a:ext>
            </a:extLst>
          </p:cNvPr>
          <p:cNvSpPr>
            <a:spLocks noGrp="1"/>
          </p:cNvSpPr>
          <p:nvPr>
            <p:ph type="body" idx="1"/>
          </p:nvPr>
        </p:nvSpPr>
        <p:spPr>
          <a:xfrm>
            <a:off x="838200" y="1440614"/>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376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rgbClr val="F1B61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4EBF58-1835-41E8-AC21-D3ECDE7BAE2E}"/>
              </a:ext>
            </a:extLst>
          </p:cNvPr>
          <p:cNvSpPr>
            <a:spLocks noGrp="1"/>
          </p:cNvSpPr>
          <p:nvPr>
            <p:ph type="ctrTitle"/>
          </p:nvPr>
        </p:nvSpPr>
        <p:spPr>
          <a:xfrm>
            <a:off x="1524000" y="2009274"/>
            <a:ext cx="9144000" cy="1939842"/>
          </a:xfrm>
        </p:spPr>
        <p:txBody>
          <a:bodyPr/>
          <a:lstStyle/>
          <a:p>
            <a:pPr algn="l"/>
            <a:r>
              <a:rPr lang="en-US" sz="4800" dirty="0">
                <a:cs typeface="Segoe UI Light" panose="020B0502040204020203" pitchFamily="34" charset="0"/>
              </a:rPr>
              <a:t>Serving adult learners in </a:t>
            </a:r>
            <a:br>
              <a:rPr lang="en-US" sz="4800" dirty="0">
                <a:cs typeface="Segoe UI Light" panose="020B0502040204020203" pitchFamily="34" charset="0"/>
              </a:rPr>
            </a:br>
            <a:r>
              <a:rPr lang="en-US" sz="4800" dirty="0">
                <a:cs typeface="Segoe UI Light" panose="020B0502040204020203" pitchFamily="34" charset="0"/>
              </a:rPr>
              <a:t>California Community Colleges: </a:t>
            </a:r>
            <a:br>
              <a:rPr lang="en-US" sz="4800" dirty="0">
                <a:cs typeface="Segoe UI Light" panose="020B0502040204020203" pitchFamily="34" charset="0"/>
              </a:rPr>
            </a:br>
            <a:r>
              <a:rPr lang="en-US" sz="4800" dirty="0">
                <a:cs typeface="Segoe UI Light" panose="020B0502040204020203" pitchFamily="34" charset="0"/>
              </a:rPr>
              <a:t>8.5 million reasons to do it right</a:t>
            </a:r>
          </a:p>
        </p:txBody>
      </p:sp>
    </p:spTree>
    <p:extLst>
      <p:ext uri="{BB962C8B-B14F-4D97-AF65-F5344CB8AC3E}">
        <p14:creationId xmlns:p14="http://schemas.microsoft.com/office/powerpoint/2010/main" val="15823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3823-4B8F-47D0-8E03-0E6E601C5AE5}"/>
              </a:ext>
            </a:extLst>
          </p:cNvPr>
          <p:cNvSpPr>
            <a:spLocks noGrp="1"/>
          </p:cNvSpPr>
          <p:nvPr>
            <p:ph type="title"/>
          </p:nvPr>
        </p:nvSpPr>
        <p:spPr/>
        <p:txBody>
          <a:bodyPr/>
          <a:lstStyle/>
          <a:p>
            <a:r>
              <a:rPr lang="en-US" dirty="0"/>
              <a:t>A New Kind of Community College - Online</a:t>
            </a:r>
          </a:p>
        </p:txBody>
      </p:sp>
      <p:grpSp>
        <p:nvGrpSpPr>
          <p:cNvPr id="4" name="Google Shape;306;p38">
            <a:extLst>
              <a:ext uri="{FF2B5EF4-FFF2-40B4-BE49-F238E27FC236}">
                <a16:creationId xmlns:a16="http://schemas.microsoft.com/office/drawing/2014/main" id="{FF2CFE89-8A44-4D47-A1AD-02DFE9F7D171}"/>
              </a:ext>
            </a:extLst>
          </p:cNvPr>
          <p:cNvGrpSpPr>
            <a:grpSpLocks/>
          </p:cNvGrpSpPr>
          <p:nvPr/>
        </p:nvGrpSpPr>
        <p:grpSpPr bwMode="auto">
          <a:xfrm>
            <a:off x="838200" y="2332005"/>
            <a:ext cx="1930400" cy="2682875"/>
            <a:chOff x="609600" y="2410385"/>
            <a:chExt cx="1930400" cy="2682315"/>
          </a:xfrm>
        </p:grpSpPr>
        <p:sp>
          <p:nvSpPr>
            <p:cNvPr id="5" name="Google Shape;307;p38">
              <a:extLst>
                <a:ext uri="{FF2B5EF4-FFF2-40B4-BE49-F238E27FC236}">
                  <a16:creationId xmlns:a16="http://schemas.microsoft.com/office/drawing/2014/main" id="{77435143-BCA4-954C-9C4B-1210970F2573}"/>
                </a:ext>
              </a:extLst>
            </p:cNvPr>
            <p:cNvSpPr>
              <a:spLocks noChangeArrowheads="1"/>
            </p:cNvSpPr>
            <p:nvPr/>
          </p:nvSpPr>
          <p:spPr bwMode="auto">
            <a:xfrm>
              <a:off x="609600" y="3454400"/>
              <a:ext cx="1930400" cy="1638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1828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0000"/>
                </a:lnSpc>
                <a:buClr>
                  <a:srgbClr val="002F6D"/>
                </a:buClr>
                <a:buSzPts val="1800"/>
              </a:pPr>
              <a:r>
                <a:rPr lang="en-US" altLang="en-US" sz="1800">
                  <a:solidFill>
                    <a:srgbClr val="002F6D"/>
                  </a:solidFill>
                  <a:latin typeface="Source Sans Pro" panose="020B0503030403020204" pitchFamily="34" charset="0"/>
                  <a:sym typeface="Source Sans Pro" panose="020B0503030403020204" pitchFamily="34" charset="0"/>
                </a:rPr>
                <a:t>Demand-driven and responsive to dynamic economy</a:t>
              </a:r>
            </a:p>
          </p:txBody>
        </p:sp>
        <p:pic>
          <p:nvPicPr>
            <p:cNvPr id="6" name="Google Shape;308;p38">
              <a:extLst>
                <a:ext uri="{FF2B5EF4-FFF2-40B4-BE49-F238E27FC236}">
                  <a16:creationId xmlns:a16="http://schemas.microsoft.com/office/drawing/2014/main" id="{EA6B2C09-A25D-B546-A18A-8D35597DB4B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839" y="2410385"/>
              <a:ext cx="83792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oogle Shape;309;p38">
            <a:extLst>
              <a:ext uri="{FF2B5EF4-FFF2-40B4-BE49-F238E27FC236}">
                <a16:creationId xmlns:a16="http://schemas.microsoft.com/office/drawing/2014/main" id="{8EBE461D-D9CB-0D46-904B-DE3EDA832A8C}"/>
              </a:ext>
            </a:extLst>
          </p:cNvPr>
          <p:cNvGrpSpPr>
            <a:grpSpLocks/>
          </p:cNvGrpSpPr>
          <p:nvPr/>
        </p:nvGrpSpPr>
        <p:grpSpPr bwMode="auto">
          <a:xfrm>
            <a:off x="2924175" y="2332005"/>
            <a:ext cx="2120900" cy="2682875"/>
            <a:chOff x="2822575" y="2410082"/>
            <a:chExt cx="2120900" cy="2682618"/>
          </a:xfrm>
        </p:grpSpPr>
        <p:sp>
          <p:nvSpPr>
            <p:cNvPr id="8" name="Google Shape;310;p38">
              <a:extLst>
                <a:ext uri="{FF2B5EF4-FFF2-40B4-BE49-F238E27FC236}">
                  <a16:creationId xmlns:a16="http://schemas.microsoft.com/office/drawing/2014/main" id="{B6C7C399-3B8D-1E41-BCF1-FB0EA60EC88B}"/>
                </a:ext>
              </a:extLst>
            </p:cNvPr>
            <p:cNvSpPr>
              <a:spLocks noChangeArrowheads="1"/>
            </p:cNvSpPr>
            <p:nvPr/>
          </p:nvSpPr>
          <p:spPr bwMode="auto">
            <a:xfrm>
              <a:off x="2822575" y="3454400"/>
              <a:ext cx="2120900" cy="1638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1828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0000"/>
                </a:lnSpc>
              </a:pPr>
              <a:r>
                <a:rPr lang="en-US" altLang="en-US" sz="1800">
                  <a:solidFill>
                    <a:srgbClr val="002F6D"/>
                  </a:solidFill>
                  <a:latin typeface="Source Sans Pro" panose="020B0503030403020204" pitchFamily="34" charset="0"/>
                  <a:sym typeface="Source Sans Pro" panose="020B0503030403020204" pitchFamily="34" charset="0"/>
                </a:rPr>
                <a:t>Competencies that lead to employer-recognized credentials</a:t>
              </a:r>
            </a:p>
          </p:txBody>
        </p:sp>
        <p:pic>
          <p:nvPicPr>
            <p:cNvPr id="9" name="Google Shape;311;p38">
              <a:extLst>
                <a:ext uri="{FF2B5EF4-FFF2-40B4-BE49-F238E27FC236}">
                  <a16:creationId xmlns:a16="http://schemas.microsoft.com/office/drawing/2014/main" id="{D3EC626F-10A2-9848-AD6E-DFB3BDD5B08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946" y="2410082"/>
              <a:ext cx="904159" cy="91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oogle Shape;312;p38">
            <a:extLst>
              <a:ext uri="{FF2B5EF4-FFF2-40B4-BE49-F238E27FC236}">
                <a16:creationId xmlns:a16="http://schemas.microsoft.com/office/drawing/2014/main" id="{B71C216B-9E63-CC4A-AF14-524AE467DBBC}"/>
              </a:ext>
            </a:extLst>
          </p:cNvPr>
          <p:cNvGrpSpPr>
            <a:grpSpLocks/>
          </p:cNvGrpSpPr>
          <p:nvPr/>
        </p:nvGrpSpPr>
        <p:grpSpPr bwMode="auto">
          <a:xfrm>
            <a:off x="5238750" y="2332005"/>
            <a:ext cx="1885950" cy="2682875"/>
            <a:chOff x="5035550" y="2410385"/>
            <a:chExt cx="1885950" cy="2682315"/>
          </a:xfrm>
        </p:grpSpPr>
        <p:sp>
          <p:nvSpPr>
            <p:cNvPr id="11" name="Google Shape;313;p38">
              <a:extLst>
                <a:ext uri="{FF2B5EF4-FFF2-40B4-BE49-F238E27FC236}">
                  <a16:creationId xmlns:a16="http://schemas.microsoft.com/office/drawing/2014/main" id="{2B149563-1584-024C-BF92-7380013ACE59}"/>
                </a:ext>
              </a:extLst>
            </p:cNvPr>
            <p:cNvSpPr>
              <a:spLocks noChangeArrowheads="1"/>
            </p:cNvSpPr>
            <p:nvPr/>
          </p:nvSpPr>
          <p:spPr bwMode="auto">
            <a:xfrm>
              <a:off x="5035550" y="3454400"/>
              <a:ext cx="1885950" cy="1638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1828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0000"/>
                </a:lnSpc>
              </a:pPr>
              <a:r>
                <a:rPr lang="en-US" altLang="en-US" sz="1800">
                  <a:solidFill>
                    <a:srgbClr val="002F6D"/>
                  </a:solidFill>
                  <a:latin typeface="Source Sans Pro" panose="020B0503030403020204" pitchFamily="34" charset="0"/>
                  <a:sym typeface="Source Sans Pro" panose="020B0503030403020204" pitchFamily="34" charset="0"/>
                </a:rPr>
                <a:t>Labor market requires a scalable response</a:t>
              </a:r>
            </a:p>
          </p:txBody>
        </p:sp>
        <p:pic>
          <p:nvPicPr>
            <p:cNvPr id="12" name="Google Shape;314;p38">
              <a:extLst>
                <a:ext uri="{FF2B5EF4-FFF2-40B4-BE49-F238E27FC236}">
                  <a16:creationId xmlns:a16="http://schemas.microsoft.com/office/drawing/2014/main" id="{F888A04F-0CB0-6E4B-9D0C-93A516E3AB46}"/>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13" y="2410385"/>
              <a:ext cx="87782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oogle Shape;315;p38">
            <a:extLst>
              <a:ext uri="{FF2B5EF4-FFF2-40B4-BE49-F238E27FC236}">
                <a16:creationId xmlns:a16="http://schemas.microsoft.com/office/drawing/2014/main" id="{30D06815-19A7-9345-B963-4A65521965D2}"/>
              </a:ext>
            </a:extLst>
          </p:cNvPr>
          <p:cNvGrpSpPr>
            <a:grpSpLocks/>
          </p:cNvGrpSpPr>
          <p:nvPr/>
        </p:nvGrpSpPr>
        <p:grpSpPr bwMode="auto">
          <a:xfrm>
            <a:off x="7540625" y="2332005"/>
            <a:ext cx="1654175" cy="2682875"/>
            <a:chOff x="7248525" y="2410385"/>
            <a:chExt cx="1654175" cy="2682315"/>
          </a:xfrm>
        </p:grpSpPr>
        <p:sp>
          <p:nvSpPr>
            <p:cNvPr id="14" name="Google Shape;316;p38">
              <a:extLst>
                <a:ext uri="{FF2B5EF4-FFF2-40B4-BE49-F238E27FC236}">
                  <a16:creationId xmlns:a16="http://schemas.microsoft.com/office/drawing/2014/main" id="{894A745B-4089-2C43-9221-A17C4F4CDD6E}"/>
                </a:ext>
              </a:extLst>
            </p:cNvPr>
            <p:cNvSpPr>
              <a:spLocks noChangeArrowheads="1"/>
            </p:cNvSpPr>
            <p:nvPr/>
          </p:nvSpPr>
          <p:spPr bwMode="auto">
            <a:xfrm>
              <a:off x="7248525" y="3454400"/>
              <a:ext cx="1654175" cy="1638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1828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0000"/>
                </a:lnSpc>
              </a:pPr>
              <a:r>
                <a:rPr lang="en-US" altLang="en-US" sz="1800">
                  <a:solidFill>
                    <a:srgbClr val="002F6D"/>
                  </a:solidFill>
                  <a:latin typeface="Source Sans Pro" panose="020B0503030403020204" pitchFamily="34" charset="0"/>
                  <a:sym typeface="Source Sans Pro" panose="020B0503030403020204" pitchFamily="34" charset="0"/>
                </a:rPr>
                <a:t>Skills that fit well with online delivery model</a:t>
              </a:r>
            </a:p>
          </p:txBody>
        </p:sp>
        <p:pic>
          <p:nvPicPr>
            <p:cNvPr id="15" name="Google Shape;317;p38">
              <a:extLst>
                <a:ext uri="{FF2B5EF4-FFF2-40B4-BE49-F238E27FC236}">
                  <a16:creationId xmlns:a16="http://schemas.microsoft.com/office/drawing/2014/main" id="{CD9251B2-FC0A-BD4A-B826-707749D1331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6701" y="2410385"/>
              <a:ext cx="87782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oogle Shape;318;p38">
            <a:extLst>
              <a:ext uri="{FF2B5EF4-FFF2-40B4-BE49-F238E27FC236}">
                <a16:creationId xmlns:a16="http://schemas.microsoft.com/office/drawing/2014/main" id="{1B7A7CE2-45F8-C94E-9EDA-6FD7E025F7DB}"/>
              </a:ext>
            </a:extLst>
          </p:cNvPr>
          <p:cNvGrpSpPr>
            <a:grpSpLocks/>
          </p:cNvGrpSpPr>
          <p:nvPr/>
        </p:nvGrpSpPr>
        <p:grpSpPr bwMode="auto">
          <a:xfrm>
            <a:off x="9766300" y="2332005"/>
            <a:ext cx="1587500" cy="2682875"/>
            <a:chOff x="9664700" y="2410385"/>
            <a:chExt cx="1587500" cy="2682315"/>
          </a:xfrm>
        </p:grpSpPr>
        <p:sp>
          <p:nvSpPr>
            <p:cNvPr id="17" name="Google Shape;319;p38">
              <a:extLst>
                <a:ext uri="{FF2B5EF4-FFF2-40B4-BE49-F238E27FC236}">
                  <a16:creationId xmlns:a16="http://schemas.microsoft.com/office/drawing/2014/main" id="{B570C1C2-14C0-D34F-8C8B-62106E39D5AB}"/>
                </a:ext>
              </a:extLst>
            </p:cNvPr>
            <p:cNvSpPr>
              <a:spLocks noChangeArrowheads="1"/>
            </p:cNvSpPr>
            <p:nvPr/>
          </p:nvSpPr>
          <p:spPr bwMode="auto">
            <a:xfrm>
              <a:off x="9664700" y="3454400"/>
              <a:ext cx="1587500" cy="1638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1828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0000"/>
                </a:lnSpc>
              </a:pPr>
              <a:r>
                <a:rPr lang="en-US" altLang="en-US" sz="1800">
                  <a:solidFill>
                    <a:srgbClr val="002F6D"/>
                  </a:solidFill>
                  <a:latin typeface="Source Sans Pro" panose="020B0503030403020204" pitchFamily="34" charset="0"/>
                  <a:sym typeface="Source Sans Pro" panose="020B0503030403020204" pitchFamily="34" charset="0"/>
                </a:rPr>
                <a:t>Support from industry </a:t>
              </a:r>
              <a:br>
                <a:rPr lang="en-US" altLang="en-US" sz="1800">
                  <a:solidFill>
                    <a:srgbClr val="002F6D"/>
                  </a:solidFill>
                  <a:latin typeface="Source Sans Pro" panose="020B0503030403020204" pitchFamily="34" charset="0"/>
                  <a:sym typeface="Source Sans Pro" panose="020B0503030403020204" pitchFamily="34" charset="0"/>
                </a:rPr>
              </a:br>
              <a:r>
                <a:rPr lang="en-US" altLang="en-US" sz="1800">
                  <a:solidFill>
                    <a:srgbClr val="002F6D"/>
                  </a:solidFill>
                  <a:latin typeface="Source Sans Pro" panose="020B0503030403020204" pitchFamily="34" charset="0"/>
                  <a:sym typeface="Source Sans Pro" panose="020B0503030403020204" pitchFamily="34" charset="0"/>
                </a:rPr>
                <a:t>and labor partners</a:t>
              </a:r>
            </a:p>
          </p:txBody>
        </p:sp>
        <p:pic>
          <p:nvPicPr>
            <p:cNvPr id="18" name="Google Shape;320;p38">
              <a:extLst>
                <a:ext uri="{FF2B5EF4-FFF2-40B4-BE49-F238E27FC236}">
                  <a16:creationId xmlns:a16="http://schemas.microsoft.com/office/drawing/2014/main" id="{0DCDAAE8-EFBD-0745-9BED-CDBD54BDDD66}"/>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0" y="241038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Google Shape;321;p38">
            <a:extLst>
              <a:ext uri="{FF2B5EF4-FFF2-40B4-BE49-F238E27FC236}">
                <a16:creationId xmlns:a16="http://schemas.microsoft.com/office/drawing/2014/main" id="{50185EF1-5997-FC4E-89A8-591537BD52F0}"/>
              </a:ext>
            </a:extLst>
          </p:cNvPr>
          <p:cNvCxnSpPr/>
          <p:nvPr/>
        </p:nvCxnSpPr>
        <p:spPr>
          <a:xfrm>
            <a:off x="5075238" y="1916080"/>
            <a:ext cx="7937" cy="3149600"/>
          </a:xfrm>
          <a:prstGeom prst="straightConnector1">
            <a:avLst/>
          </a:prstGeom>
          <a:noFill/>
          <a:ln w="9525" cap="flat" cmpd="sng">
            <a:solidFill>
              <a:schemeClr val="accent6"/>
            </a:solidFill>
            <a:prstDash val="solid"/>
            <a:round/>
            <a:headEnd type="none" w="sm" len="sm"/>
            <a:tailEnd type="none" w="sm" len="sm"/>
          </a:ln>
        </p:spPr>
      </p:cxnSp>
      <p:cxnSp>
        <p:nvCxnSpPr>
          <p:cNvPr id="20" name="Google Shape;322;p38">
            <a:extLst>
              <a:ext uri="{FF2B5EF4-FFF2-40B4-BE49-F238E27FC236}">
                <a16:creationId xmlns:a16="http://schemas.microsoft.com/office/drawing/2014/main" id="{66C1EB79-1E34-F240-BF1C-7384983F1630}"/>
              </a:ext>
            </a:extLst>
          </p:cNvPr>
          <p:cNvCxnSpPr/>
          <p:nvPr/>
        </p:nvCxnSpPr>
        <p:spPr>
          <a:xfrm>
            <a:off x="7267575" y="1916080"/>
            <a:ext cx="6350" cy="3149600"/>
          </a:xfrm>
          <a:prstGeom prst="straightConnector1">
            <a:avLst/>
          </a:prstGeom>
          <a:noFill/>
          <a:ln w="9525" cap="flat" cmpd="sng">
            <a:solidFill>
              <a:schemeClr val="accent6"/>
            </a:solidFill>
            <a:prstDash val="solid"/>
            <a:round/>
            <a:headEnd type="none" w="sm" len="sm"/>
            <a:tailEnd type="none" w="sm" len="sm"/>
          </a:ln>
        </p:spPr>
      </p:cxnSp>
      <p:cxnSp>
        <p:nvCxnSpPr>
          <p:cNvPr id="21" name="Google Shape;323;p38">
            <a:extLst>
              <a:ext uri="{FF2B5EF4-FFF2-40B4-BE49-F238E27FC236}">
                <a16:creationId xmlns:a16="http://schemas.microsoft.com/office/drawing/2014/main" id="{D602E4F7-C732-A148-90A3-B552FA120AFB}"/>
              </a:ext>
            </a:extLst>
          </p:cNvPr>
          <p:cNvCxnSpPr/>
          <p:nvPr/>
        </p:nvCxnSpPr>
        <p:spPr>
          <a:xfrm>
            <a:off x="9459913" y="1916080"/>
            <a:ext cx="6350" cy="3149600"/>
          </a:xfrm>
          <a:prstGeom prst="straightConnector1">
            <a:avLst/>
          </a:prstGeom>
          <a:noFill/>
          <a:ln w="9525" cap="flat" cmpd="sng">
            <a:solidFill>
              <a:schemeClr val="accent6"/>
            </a:solidFill>
            <a:prstDash val="solid"/>
            <a:round/>
            <a:headEnd type="none" w="sm" len="sm"/>
            <a:tailEnd type="none" w="sm" len="sm"/>
          </a:ln>
        </p:spPr>
      </p:cxnSp>
      <p:cxnSp>
        <p:nvCxnSpPr>
          <p:cNvPr id="22" name="Google Shape;324;p38">
            <a:extLst>
              <a:ext uri="{FF2B5EF4-FFF2-40B4-BE49-F238E27FC236}">
                <a16:creationId xmlns:a16="http://schemas.microsoft.com/office/drawing/2014/main" id="{05736027-87F4-4940-9693-A27796AE4772}"/>
              </a:ext>
            </a:extLst>
          </p:cNvPr>
          <p:cNvCxnSpPr/>
          <p:nvPr/>
        </p:nvCxnSpPr>
        <p:spPr>
          <a:xfrm>
            <a:off x="2884488" y="1916080"/>
            <a:ext cx="6350" cy="3149600"/>
          </a:xfrm>
          <a:prstGeom prst="straightConnector1">
            <a:avLst/>
          </a:prstGeom>
          <a:noFill/>
          <a:ln w="9525" cap="flat" cmpd="sng">
            <a:solidFill>
              <a:schemeClr val="accent6"/>
            </a:solidFill>
            <a:prstDash val="solid"/>
            <a:round/>
            <a:headEnd type="none" w="sm" len="sm"/>
            <a:tailEnd type="none" w="sm" len="sm"/>
          </a:ln>
        </p:spPr>
      </p:cxnSp>
    </p:spTree>
    <p:extLst>
      <p:ext uri="{BB962C8B-B14F-4D97-AF65-F5344CB8AC3E}">
        <p14:creationId xmlns:p14="http://schemas.microsoft.com/office/powerpoint/2010/main" val="328523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3823-4B8F-47D0-8E03-0E6E601C5AE5}"/>
              </a:ext>
            </a:extLst>
          </p:cNvPr>
          <p:cNvSpPr>
            <a:spLocks noGrp="1"/>
          </p:cNvSpPr>
          <p:nvPr>
            <p:ph type="title"/>
          </p:nvPr>
        </p:nvSpPr>
        <p:spPr>
          <a:xfrm>
            <a:off x="838200" y="170122"/>
            <a:ext cx="10515600" cy="1325563"/>
          </a:xfrm>
        </p:spPr>
        <p:txBody>
          <a:bodyPr/>
          <a:lstStyle/>
          <a:p>
            <a:r>
              <a:rPr lang="en-US" dirty="0"/>
              <a:t>A New Kind of Community College - Online</a:t>
            </a:r>
          </a:p>
        </p:txBody>
      </p:sp>
      <p:sp>
        <p:nvSpPr>
          <p:cNvPr id="5" name="Google Shape;332;p39">
            <a:extLst>
              <a:ext uri="{FF2B5EF4-FFF2-40B4-BE49-F238E27FC236}">
                <a16:creationId xmlns:a16="http://schemas.microsoft.com/office/drawing/2014/main" id="{79DBE395-7F93-B84A-A578-A4EA9229344F}"/>
              </a:ext>
            </a:extLst>
          </p:cNvPr>
          <p:cNvSpPr>
            <a:spLocks noChangeArrowheads="1"/>
          </p:cNvSpPr>
          <p:nvPr/>
        </p:nvSpPr>
        <p:spPr bwMode="auto">
          <a:xfrm>
            <a:off x="491247" y="1475882"/>
            <a:ext cx="4302868" cy="3396427"/>
          </a:xfrm>
          <a:prstGeom prst="roundRect">
            <a:avLst>
              <a:gd name="adj" fmla="val 0"/>
            </a:avLst>
          </a:prstGeom>
          <a:solidFill>
            <a:srgbClr val="002F6D"/>
          </a:solidFill>
          <a:ln>
            <a:noFill/>
          </a:ln>
          <a:extLst>
            <a:ext uri="{91240B29-F687-4F45-9708-019B960494DF}">
              <a14:hiddenLine xmlns:a14="http://schemas.microsoft.com/office/drawing/2010/main" w="9525">
                <a:solidFill>
                  <a:srgbClr val="000000"/>
                </a:solidFill>
                <a:round/>
                <a:headEnd/>
                <a:tailEnd/>
              </a14:hiddenLine>
            </a:ext>
          </a:extLst>
        </p:spPr>
        <p:txBody>
          <a:bodyPr lIns="182875" tIns="731500" rIns="91425" bIns="182875" anchor="b"/>
          <a:lstStyle>
            <a:lvl1pPr marL="177800" indent="-177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chemeClr val="accent2"/>
              </a:buClr>
              <a:buSzPts val="1400"/>
              <a:buFont typeface="Arial" panose="020B0604020202020204" pitchFamily="34" charset="0"/>
              <a:buChar char="•"/>
            </a:pPr>
            <a:r>
              <a:rPr lang="en-US" altLang="en-US" sz="1600" dirty="0">
                <a:solidFill>
                  <a:srgbClr val="FFFFFF"/>
                </a:solidFill>
                <a:latin typeface="Source Sans Pro" panose="020B0503030403020204" pitchFamily="34" charset="0"/>
                <a:sym typeface="Source Sans Pro" panose="020B0503030403020204" pitchFamily="34" charset="0"/>
              </a:rPr>
              <a:t>11K Openings through 2024</a:t>
            </a:r>
            <a:endParaRPr lang="en-US" altLang="en-US" sz="1600" dirty="0"/>
          </a:p>
          <a:p>
            <a:pPr eaLnBrk="1" hangingPunct="1">
              <a:buClr>
                <a:schemeClr val="accent2"/>
              </a:buClr>
              <a:buSzPts val="1400"/>
              <a:buFont typeface="Arial" panose="020B0604020202020204" pitchFamily="34" charset="0"/>
              <a:buChar char="•"/>
            </a:pPr>
            <a:r>
              <a:rPr lang="en-US" altLang="en-US" sz="1600" dirty="0">
                <a:solidFill>
                  <a:srgbClr val="FFFFFF"/>
                </a:solidFill>
                <a:latin typeface="Source Sans Pro" panose="020B0503030403020204" pitchFamily="34" charset="0"/>
                <a:sym typeface="Source Sans Pro" panose="020B0503030403020204" pitchFamily="34" charset="0"/>
              </a:rPr>
              <a:t>H.S. Diploma baseline, </a:t>
            </a:r>
            <a:br>
              <a:rPr lang="en-US" altLang="en-US" sz="1600" dirty="0">
                <a:solidFill>
                  <a:srgbClr val="FFFFFF"/>
                </a:solidFill>
                <a:latin typeface="Source Sans Pro" panose="020B0503030403020204" pitchFamily="34" charset="0"/>
                <a:sym typeface="Source Sans Pro" panose="020B0503030403020204" pitchFamily="34" charset="0"/>
              </a:rPr>
            </a:br>
            <a:r>
              <a:rPr lang="en-US" altLang="en-US" sz="1600" dirty="0">
                <a:solidFill>
                  <a:srgbClr val="FFFFFF"/>
                </a:solidFill>
                <a:latin typeface="Source Sans Pro" panose="020B0503030403020204" pitchFamily="34" charset="0"/>
                <a:sym typeface="Source Sans Pro" panose="020B0503030403020204" pitchFamily="34" charset="0"/>
              </a:rPr>
              <a:t>stackable in HBS</a:t>
            </a:r>
            <a:endParaRPr lang="en-US" altLang="en-US" sz="1600" dirty="0"/>
          </a:p>
          <a:p>
            <a:pPr eaLnBrk="1" hangingPunct="1">
              <a:buClr>
                <a:schemeClr val="accent2"/>
              </a:buClr>
              <a:buSzPts val="1400"/>
              <a:buFont typeface="Arial" panose="020B0604020202020204" pitchFamily="34" charset="0"/>
              <a:buChar char="•"/>
            </a:pPr>
            <a:r>
              <a:rPr lang="en-US" altLang="en-US" sz="1600" dirty="0">
                <a:solidFill>
                  <a:srgbClr val="FFFFFF"/>
                </a:solidFill>
                <a:latin typeface="Source Sans Pro" panose="020B0503030403020204" pitchFamily="34" charset="0"/>
                <a:sym typeface="Source Sans Pro" panose="020B0503030403020204" pitchFamily="34" charset="0"/>
              </a:rPr>
              <a:t>SEIU/UHW, Dignity Health, </a:t>
            </a:r>
            <a:br>
              <a:rPr lang="en-US" altLang="en-US" sz="1600" dirty="0">
                <a:solidFill>
                  <a:srgbClr val="FFFFFF"/>
                </a:solidFill>
                <a:latin typeface="Source Sans Pro" panose="020B0503030403020204" pitchFamily="34" charset="0"/>
                <a:sym typeface="Source Sans Pro" panose="020B0503030403020204" pitchFamily="34" charset="0"/>
              </a:rPr>
            </a:br>
            <a:r>
              <a:rPr lang="en-US" altLang="en-US" sz="1600" dirty="0">
                <a:solidFill>
                  <a:srgbClr val="FFFFFF"/>
                </a:solidFill>
                <a:latin typeface="Source Sans Pro" panose="020B0503030403020204" pitchFamily="34" charset="0"/>
                <a:sym typeface="Source Sans Pro" panose="020B0503030403020204" pitchFamily="34" charset="0"/>
              </a:rPr>
              <a:t>Optum 360</a:t>
            </a:r>
            <a:endParaRPr lang="en-US" altLang="en-US" sz="1600" dirty="0"/>
          </a:p>
          <a:p>
            <a:pPr eaLnBrk="1" hangingPunct="1">
              <a:buClr>
                <a:schemeClr val="accent2"/>
              </a:buClr>
              <a:buSzPts val="1400"/>
              <a:buFont typeface="Arial" panose="020B0604020202020204" pitchFamily="34" charset="0"/>
              <a:buChar char="•"/>
            </a:pPr>
            <a:r>
              <a:rPr lang="en-US" altLang="en-US" sz="1600" dirty="0">
                <a:solidFill>
                  <a:srgbClr val="FFFFFF"/>
                </a:solidFill>
                <a:latin typeface="Source Sans Pro" panose="020B0503030403020204" pitchFamily="34" charset="0"/>
                <a:sym typeface="Source Sans Pro" panose="020B0503030403020204" pitchFamily="34" charset="0"/>
              </a:rPr>
              <a:t>CCCs currently produce 131 certificates/year</a:t>
            </a:r>
          </a:p>
        </p:txBody>
      </p:sp>
      <p:pic>
        <p:nvPicPr>
          <p:cNvPr id="6" name="Google Shape;335;p39" descr="noun_Nurse_1937693_000000.eps">
            <a:extLst>
              <a:ext uri="{FF2B5EF4-FFF2-40B4-BE49-F238E27FC236}">
                <a16:creationId xmlns:a16="http://schemas.microsoft.com/office/drawing/2014/main" id="{FD3F2835-2496-544A-8DF5-545C2C8C9CD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6174"/>
            <a:ext cx="1041400" cy="151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338;p39">
            <a:extLst>
              <a:ext uri="{FF2B5EF4-FFF2-40B4-BE49-F238E27FC236}">
                <a16:creationId xmlns:a16="http://schemas.microsoft.com/office/drawing/2014/main" id="{7FFF57CD-A5B4-4A4E-9474-768F2DB34EF2}"/>
              </a:ext>
            </a:extLst>
          </p:cNvPr>
          <p:cNvSpPr txBox="1">
            <a:spLocks noChangeArrowheads="1"/>
          </p:cNvSpPr>
          <p:nvPr/>
        </p:nvSpPr>
        <p:spPr bwMode="auto">
          <a:xfrm>
            <a:off x="1879600" y="1767945"/>
            <a:ext cx="291451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200" b="1" dirty="0">
                <a:solidFill>
                  <a:srgbClr val="FFFFFF"/>
                </a:solidFill>
                <a:latin typeface="Source Sans Pro" panose="020B0503030403020204" pitchFamily="34" charset="0"/>
                <a:sym typeface="Source Sans Pro" panose="020B0503030403020204" pitchFamily="34" charset="0"/>
              </a:rPr>
              <a:t>$32–$50/</a:t>
            </a:r>
            <a:r>
              <a:rPr lang="en-US" altLang="en-US" sz="3200" b="1" dirty="0" err="1">
                <a:solidFill>
                  <a:srgbClr val="FFFFFF"/>
                </a:solidFill>
                <a:latin typeface="Source Sans Pro" panose="020B0503030403020204" pitchFamily="34" charset="0"/>
                <a:sym typeface="Source Sans Pro" panose="020B0503030403020204" pitchFamily="34" charset="0"/>
              </a:rPr>
              <a:t>hr</a:t>
            </a:r>
            <a:endParaRPr lang="en-US" altLang="en-US" sz="3200" b="1" dirty="0">
              <a:solidFill>
                <a:srgbClr val="FFFFFF"/>
              </a:solidFill>
              <a:latin typeface="Source Sans Pro" panose="020B0503030403020204" pitchFamily="34" charset="0"/>
              <a:sym typeface="Source Sans Pro" panose="020B0503030403020204" pitchFamily="34" charset="0"/>
            </a:endParaRPr>
          </a:p>
          <a:p>
            <a:pPr algn="ctr" eaLnBrk="1" hangingPunct="1"/>
            <a:r>
              <a:rPr lang="en-US" altLang="en-US" sz="2000" dirty="0">
                <a:solidFill>
                  <a:srgbClr val="FFFFFF"/>
                </a:solidFill>
                <a:latin typeface="Source Sans Pro" panose="020B0503030403020204" pitchFamily="34" charset="0"/>
                <a:sym typeface="Source Sans Pro" panose="020B0503030403020204" pitchFamily="34" charset="0"/>
              </a:rPr>
              <a:t>Healthcare Business Services: Medical Coding</a:t>
            </a:r>
            <a:endParaRPr lang="en-US" altLang="en-US" sz="2000" dirty="0"/>
          </a:p>
        </p:txBody>
      </p:sp>
      <p:sp>
        <p:nvSpPr>
          <p:cNvPr id="8" name="TextBox 7">
            <a:extLst>
              <a:ext uri="{FF2B5EF4-FFF2-40B4-BE49-F238E27FC236}">
                <a16:creationId xmlns:a16="http://schemas.microsoft.com/office/drawing/2014/main" id="{EFC9D7BC-414F-6143-88E0-5659749640ED}"/>
              </a:ext>
            </a:extLst>
          </p:cNvPr>
          <p:cNvSpPr txBox="1"/>
          <p:nvPr/>
        </p:nvSpPr>
        <p:spPr>
          <a:xfrm>
            <a:off x="4794115" y="1536174"/>
            <a:ext cx="6906638"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Medical coding will be the inaugural credential in a healthcare business services pathway. </a:t>
            </a:r>
          </a:p>
          <a:p>
            <a:pPr marL="285750" indent="-285750">
              <a:buFont typeface="Arial" panose="020B0604020202020204" pitchFamily="34" charset="0"/>
              <a:buChar char="•"/>
            </a:pPr>
            <a:r>
              <a:rPr lang="en-US" sz="2400" dirty="0">
                <a:solidFill>
                  <a:schemeClr val="bg1"/>
                </a:solidFill>
              </a:rPr>
              <a:t>Co-designed with employers aimed at building the skills (competencies) needed to be work-ready.</a:t>
            </a:r>
          </a:p>
          <a:p>
            <a:pPr marL="285750" indent="-285750">
              <a:buFont typeface="Arial" panose="020B0604020202020204" pitchFamily="34" charset="0"/>
              <a:buChar char="•"/>
            </a:pPr>
            <a:r>
              <a:rPr lang="en-US" sz="2400" dirty="0">
                <a:solidFill>
                  <a:schemeClr val="bg1"/>
                </a:solidFill>
              </a:rPr>
              <a:t>First beta cohort will launch in October 2019. </a:t>
            </a:r>
          </a:p>
          <a:p>
            <a:pPr marL="285750" indent="-285750">
              <a:buFont typeface="Arial" panose="020B0604020202020204" pitchFamily="34" charset="0"/>
              <a:buChar char="•"/>
            </a:pPr>
            <a:r>
              <a:rPr lang="en-US" sz="2400" dirty="0">
                <a:solidFill>
                  <a:schemeClr val="bg1"/>
                </a:solidFill>
              </a:rPr>
              <a:t>The beta launch allows for a test and learn environment that allows the college to test a prototype to create a rapidly scalable online program that results in measurable wage gain and supports career and academic advancement.  </a:t>
            </a:r>
          </a:p>
        </p:txBody>
      </p:sp>
      <p:sp>
        <p:nvSpPr>
          <p:cNvPr id="10" name="Left-Right Arrow 9">
            <a:extLst>
              <a:ext uri="{FF2B5EF4-FFF2-40B4-BE49-F238E27FC236}">
                <a16:creationId xmlns:a16="http://schemas.microsoft.com/office/drawing/2014/main" id="{2BF152FC-14CB-9644-BE2C-1E6DE6E2CA80}"/>
              </a:ext>
            </a:extLst>
          </p:cNvPr>
          <p:cNvSpPr/>
          <p:nvPr/>
        </p:nvSpPr>
        <p:spPr>
          <a:xfrm>
            <a:off x="491247" y="4872310"/>
            <a:ext cx="4302868" cy="8864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A3BD52-DACE-E546-AEE8-E094DF2CF12B}"/>
              </a:ext>
            </a:extLst>
          </p:cNvPr>
          <p:cNvSpPr txBox="1"/>
          <p:nvPr/>
        </p:nvSpPr>
        <p:spPr>
          <a:xfrm>
            <a:off x="1050587" y="5137160"/>
            <a:ext cx="3073941" cy="446276"/>
          </a:xfrm>
          <a:prstGeom prst="rect">
            <a:avLst/>
          </a:prstGeom>
          <a:noFill/>
        </p:spPr>
        <p:txBody>
          <a:bodyPr wrap="square" rtlCol="0">
            <a:spAutoFit/>
          </a:bodyPr>
          <a:lstStyle/>
          <a:p>
            <a:pPr algn="ctr"/>
            <a:r>
              <a:rPr lang="en-US" sz="2300" dirty="0"/>
              <a:t>Essential Skills</a:t>
            </a:r>
          </a:p>
        </p:txBody>
      </p:sp>
    </p:spTree>
    <p:extLst>
      <p:ext uri="{BB962C8B-B14F-4D97-AF65-F5344CB8AC3E}">
        <p14:creationId xmlns:p14="http://schemas.microsoft.com/office/powerpoint/2010/main" val="401790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7941D-6BFC-47F1-BB8F-1AC0F72CA2EE}"/>
              </a:ext>
            </a:extLst>
          </p:cNvPr>
          <p:cNvSpPr txBox="1"/>
          <p:nvPr/>
        </p:nvSpPr>
        <p:spPr>
          <a:xfrm>
            <a:off x="1037138" y="988043"/>
            <a:ext cx="10187275" cy="3785652"/>
          </a:xfrm>
          <a:prstGeom prst="rect">
            <a:avLst/>
          </a:prstGeom>
          <a:noFill/>
        </p:spPr>
        <p:txBody>
          <a:bodyPr wrap="square" rtlCol="0">
            <a:spAutoFit/>
          </a:bodyPr>
          <a:lstStyle/>
          <a:p>
            <a:r>
              <a:rPr lang="en-US" sz="4000" dirty="0">
                <a:solidFill>
                  <a:schemeClr val="bg2"/>
                </a:solidFill>
              </a:rPr>
              <a:t>Questions? </a:t>
            </a:r>
          </a:p>
          <a:p>
            <a:endParaRPr lang="en-US" sz="4000" dirty="0">
              <a:solidFill>
                <a:schemeClr val="bg2"/>
              </a:solidFill>
            </a:endParaRPr>
          </a:p>
          <a:p>
            <a:endParaRPr lang="en-US" sz="4000" dirty="0">
              <a:solidFill>
                <a:schemeClr val="bg2"/>
              </a:solidFill>
            </a:endParaRPr>
          </a:p>
          <a:p>
            <a:endParaRPr lang="en-US" sz="4000" dirty="0">
              <a:solidFill>
                <a:schemeClr val="bg2"/>
              </a:solidFill>
            </a:endParaRPr>
          </a:p>
          <a:p>
            <a:r>
              <a:rPr lang="en-US" sz="4000" dirty="0">
                <a:solidFill>
                  <a:schemeClr val="bg2"/>
                </a:solidFill>
              </a:rPr>
              <a:t>Jodi Lewis</a:t>
            </a:r>
          </a:p>
          <a:p>
            <a:r>
              <a:rPr lang="en-US" sz="4000" dirty="0">
                <a:solidFill>
                  <a:schemeClr val="bg2"/>
                </a:solidFill>
              </a:rPr>
              <a:t>jlewis@foundationccc.org</a:t>
            </a:r>
          </a:p>
        </p:txBody>
      </p:sp>
    </p:spTree>
    <p:extLst>
      <p:ext uri="{BB962C8B-B14F-4D97-AF65-F5344CB8AC3E}">
        <p14:creationId xmlns:p14="http://schemas.microsoft.com/office/powerpoint/2010/main" val="295621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EA20-B5AD-4C25-8F2C-3E6B7DCC2501}"/>
              </a:ext>
            </a:extLst>
          </p:cNvPr>
          <p:cNvSpPr>
            <a:spLocks noGrp="1"/>
          </p:cNvSpPr>
          <p:nvPr>
            <p:ph type="title"/>
          </p:nvPr>
        </p:nvSpPr>
        <p:spPr/>
        <p:txBody>
          <a:bodyPr/>
          <a:lstStyle/>
          <a:p>
            <a:r>
              <a:rPr lang="en-US" dirty="0"/>
              <a:t>What is a “Non-Traditional” Adult Learner?</a:t>
            </a:r>
          </a:p>
        </p:txBody>
      </p:sp>
      <p:sp>
        <p:nvSpPr>
          <p:cNvPr id="3" name="Content Placeholder 2">
            <a:extLst>
              <a:ext uri="{FF2B5EF4-FFF2-40B4-BE49-F238E27FC236}">
                <a16:creationId xmlns:a16="http://schemas.microsoft.com/office/drawing/2014/main" id="{6444D33F-F5AC-435E-96B6-C52C080D7F0A}"/>
              </a:ext>
            </a:extLst>
          </p:cNvPr>
          <p:cNvSpPr>
            <a:spLocks noGrp="1"/>
          </p:cNvSpPr>
          <p:nvPr>
            <p:ph idx="1"/>
          </p:nvPr>
        </p:nvSpPr>
        <p:spPr>
          <a:xfrm>
            <a:off x="841780" y="1796394"/>
            <a:ext cx="10515600" cy="3694795"/>
          </a:xfrm>
        </p:spPr>
        <p:txBody>
          <a:bodyPr>
            <a:normAutofit/>
          </a:bodyPr>
          <a:lstStyle/>
          <a:p>
            <a:r>
              <a:rPr lang="en-US" dirty="0"/>
              <a:t>Almost all community college students are adults</a:t>
            </a:r>
          </a:p>
          <a:p>
            <a:r>
              <a:rPr lang="en-US" dirty="0"/>
              <a:t>“Traditional” adult learners typically enroll right after high school and are age 18-24</a:t>
            </a:r>
          </a:p>
          <a:p>
            <a:r>
              <a:rPr lang="en-US" dirty="0"/>
              <a:t>We define “non-traditional” adults as those age 25+</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04637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C06E42-A2A8-46E8-8D2E-AD708FABA5F9}"/>
              </a:ext>
            </a:extLst>
          </p:cNvPr>
          <p:cNvSpPr>
            <a:spLocks noGrp="1"/>
          </p:cNvSpPr>
          <p:nvPr>
            <p:ph type="body" idx="1"/>
          </p:nvPr>
        </p:nvSpPr>
        <p:spPr>
          <a:xfrm>
            <a:off x="839788" y="1697012"/>
            <a:ext cx="5157787" cy="823912"/>
          </a:xfrm>
        </p:spPr>
        <p:txBody>
          <a:bodyPr/>
          <a:lstStyle/>
          <a:p>
            <a:r>
              <a:rPr lang="en-US" dirty="0"/>
              <a:t>Characteristics	</a:t>
            </a:r>
          </a:p>
        </p:txBody>
      </p:sp>
      <p:sp>
        <p:nvSpPr>
          <p:cNvPr id="4" name="Content Placeholder 3">
            <a:extLst>
              <a:ext uri="{FF2B5EF4-FFF2-40B4-BE49-F238E27FC236}">
                <a16:creationId xmlns:a16="http://schemas.microsoft.com/office/drawing/2014/main" id="{A53D1F9B-E42C-411D-B957-E8612C47A065}"/>
              </a:ext>
            </a:extLst>
          </p:cNvPr>
          <p:cNvSpPr>
            <a:spLocks noGrp="1"/>
          </p:cNvSpPr>
          <p:nvPr>
            <p:ph sz="half" idx="2"/>
          </p:nvPr>
        </p:nvSpPr>
        <p:spPr>
          <a:xfrm>
            <a:off x="839788" y="2520924"/>
            <a:ext cx="5157787" cy="2791081"/>
          </a:xfrm>
          <a:ln w="19050">
            <a:solidFill>
              <a:schemeClr val="tx1"/>
            </a:solidFill>
          </a:ln>
        </p:spPr>
        <p:txBody>
          <a:bodyPr>
            <a:normAutofit lnSpcReduction="10000"/>
          </a:bodyPr>
          <a:lstStyle/>
          <a:p>
            <a:r>
              <a:rPr lang="en-US" dirty="0"/>
              <a:t>Work, family obligations</a:t>
            </a:r>
          </a:p>
          <a:p>
            <a:r>
              <a:rPr lang="en-US" dirty="0"/>
              <a:t>Work experience and training</a:t>
            </a:r>
          </a:p>
          <a:p>
            <a:r>
              <a:rPr lang="en-US" dirty="0"/>
              <a:t>“Soft skills” like independence, communication, time management</a:t>
            </a:r>
          </a:p>
        </p:txBody>
      </p:sp>
      <p:sp>
        <p:nvSpPr>
          <p:cNvPr id="5" name="Text Placeholder 4">
            <a:extLst>
              <a:ext uri="{FF2B5EF4-FFF2-40B4-BE49-F238E27FC236}">
                <a16:creationId xmlns:a16="http://schemas.microsoft.com/office/drawing/2014/main" id="{C0673038-B542-4E63-88AD-3C6547413CBB}"/>
              </a:ext>
            </a:extLst>
          </p:cNvPr>
          <p:cNvSpPr>
            <a:spLocks noGrp="1"/>
          </p:cNvSpPr>
          <p:nvPr>
            <p:ph type="body" sz="quarter" idx="3"/>
          </p:nvPr>
        </p:nvSpPr>
        <p:spPr>
          <a:xfrm>
            <a:off x="6199030" y="1697012"/>
            <a:ext cx="5183188" cy="823912"/>
          </a:xfrm>
        </p:spPr>
        <p:txBody>
          <a:bodyPr/>
          <a:lstStyle/>
          <a:p>
            <a:r>
              <a:rPr lang="en-US" dirty="0"/>
              <a:t>Needs</a:t>
            </a:r>
          </a:p>
        </p:txBody>
      </p:sp>
      <p:sp>
        <p:nvSpPr>
          <p:cNvPr id="6" name="Content Placeholder 5">
            <a:extLst>
              <a:ext uri="{FF2B5EF4-FFF2-40B4-BE49-F238E27FC236}">
                <a16:creationId xmlns:a16="http://schemas.microsoft.com/office/drawing/2014/main" id="{3012B633-CBBA-493F-ACA3-072E77EF3B32}"/>
              </a:ext>
            </a:extLst>
          </p:cNvPr>
          <p:cNvSpPr>
            <a:spLocks noGrp="1"/>
          </p:cNvSpPr>
          <p:nvPr>
            <p:ph sz="quarter" idx="4"/>
          </p:nvPr>
        </p:nvSpPr>
        <p:spPr>
          <a:xfrm>
            <a:off x="6172200" y="2520924"/>
            <a:ext cx="5183188" cy="3067242"/>
          </a:xfrm>
        </p:spPr>
        <p:txBody>
          <a:bodyPr>
            <a:normAutofit lnSpcReduction="10000"/>
          </a:bodyPr>
          <a:lstStyle/>
          <a:p>
            <a:r>
              <a:rPr lang="en-US" dirty="0"/>
              <a:t>Financial aid</a:t>
            </a:r>
          </a:p>
          <a:p>
            <a:r>
              <a:rPr lang="en-US" dirty="0"/>
              <a:t>Credit for prior learning</a:t>
            </a:r>
          </a:p>
          <a:p>
            <a:r>
              <a:rPr lang="en-US" dirty="0"/>
              <a:t>Flexibility in timing of courses and support services</a:t>
            </a:r>
          </a:p>
          <a:p>
            <a:r>
              <a:rPr lang="en-US" dirty="0"/>
              <a:t>Child care</a:t>
            </a:r>
          </a:p>
          <a:p>
            <a:r>
              <a:rPr lang="en-US" dirty="0"/>
              <a:t>Representation in the campus culture</a:t>
            </a:r>
          </a:p>
          <a:p>
            <a:endParaRPr lang="en-US" dirty="0"/>
          </a:p>
        </p:txBody>
      </p:sp>
      <p:sp>
        <p:nvSpPr>
          <p:cNvPr id="9" name="TextBox 8">
            <a:extLst>
              <a:ext uri="{FF2B5EF4-FFF2-40B4-BE49-F238E27FC236}">
                <a16:creationId xmlns:a16="http://schemas.microsoft.com/office/drawing/2014/main" id="{FF94792A-967C-466E-82BD-020CC1513AC1}"/>
              </a:ext>
            </a:extLst>
          </p:cNvPr>
          <p:cNvSpPr txBox="1"/>
          <p:nvPr/>
        </p:nvSpPr>
        <p:spPr>
          <a:xfrm>
            <a:off x="687334" y="441858"/>
            <a:ext cx="10573901" cy="1446550"/>
          </a:xfrm>
          <a:prstGeom prst="rect">
            <a:avLst/>
          </a:prstGeom>
          <a:noFill/>
        </p:spPr>
        <p:txBody>
          <a:bodyPr wrap="square" rtlCol="0">
            <a:spAutoFit/>
          </a:bodyPr>
          <a:lstStyle/>
          <a:p>
            <a:r>
              <a:rPr lang="en-US" sz="4400" dirty="0">
                <a:solidFill>
                  <a:schemeClr val="bg2"/>
                </a:solidFill>
              </a:rPr>
              <a:t>What do we know about non-traditional adult learners?</a:t>
            </a:r>
          </a:p>
        </p:txBody>
      </p:sp>
    </p:spTree>
    <p:extLst>
      <p:ext uri="{BB962C8B-B14F-4D97-AF65-F5344CB8AC3E}">
        <p14:creationId xmlns:p14="http://schemas.microsoft.com/office/powerpoint/2010/main" val="343336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EE15-AFC1-48A9-97E4-B7FF149B1596}"/>
              </a:ext>
            </a:extLst>
          </p:cNvPr>
          <p:cNvSpPr>
            <a:spLocks noGrp="1"/>
          </p:cNvSpPr>
          <p:nvPr>
            <p:ph type="title"/>
          </p:nvPr>
        </p:nvSpPr>
        <p:spPr/>
        <p:txBody>
          <a:bodyPr/>
          <a:lstStyle/>
          <a:p>
            <a:r>
              <a:rPr lang="en-US" dirty="0"/>
              <a:t>Why focus on them?</a:t>
            </a:r>
          </a:p>
        </p:txBody>
      </p:sp>
      <p:sp>
        <p:nvSpPr>
          <p:cNvPr id="3" name="Content Placeholder 2">
            <a:extLst>
              <a:ext uri="{FF2B5EF4-FFF2-40B4-BE49-F238E27FC236}">
                <a16:creationId xmlns:a16="http://schemas.microsoft.com/office/drawing/2014/main" id="{22DA3E3E-1FA7-4ABE-A22A-117171841B57}"/>
              </a:ext>
            </a:extLst>
          </p:cNvPr>
          <p:cNvSpPr>
            <a:spLocks noGrp="1"/>
          </p:cNvSpPr>
          <p:nvPr>
            <p:ph idx="1"/>
          </p:nvPr>
        </p:nvSpPr>
        <p:spPr>
          <a:xfrm>
            <a:off x="838200" y="1532560"/>
            <a:ext cx="10515600" cy="3694795"/>
          </a:xfrm>
        </p:spPr>
        <p:txBody>
          <a:bodyPr>
            <a:normAutofit lnSpcReduction="10000"/>
          </a:bodyPr>
          <a:lstStyle/>
          <a:p>
            <a:r>
              <a:rPr lang="en-US" dirty="0"/>
              <a:t>Current students: </a:t>
            </a:r>
          </a:p>
          <a:p>
            <a:pPr lvl="1"/>
            <a:r>
              <a:rPr lang="en-US" dirty="0"/>
              <a:t>42% of students enrolled in California Community Colleges in 2016-17 were age 25+ (~900,000)</a:t>
            </a:r>
          </a:p>
          <a:p>
            <a:r>
              <a:rPr lang="en-US" dirty="0"/>
              <a:t>Potential students: </a:t>
            </a:r>
          </a:p>
          <a:p>
            <a:pPr lvl="1"/>
            <a:r>
              <a:rPr lang="en-US" dirty="0"/>
              <a:t>8.5 million working age Californians who lack a college credential</a:t>
            </a:r>
          </a:p>
          <a:p>
            <a:r>
              <a:rPr lang="en-US" dirty="0"/>
              <a:t>Increasing educational attainment will drive greater economic mobility for ALL Californians and contribute to the state’s economy</a:t>
            </a:r>
          </a:p>
          <a:p>
            <a:r>
              <a:rPr lang="en-US" dirty="0"/>
              <a:t>Increasing completion helps boost colleges’ funding through the new Student Centered Funding Formula</a:t>
            </a:r>
          </a:p>
          <a:p>
            <a:endParaRPr lang="en-US" dirty="0"/>
          </a:p>
          <a:p>
            <a:pPr marL="0" indent="0">
              <a:buNone/>
            </a:pPr>
            <a:endParaRPr lang="en-US" dirty="0"/>
          </a:p>
        </p:txBody>
      </p:sp>
    </p:spTree>
    <p:extLst>
      <p:ext uri="{BB962C8B-B14F-4D97-AF65-F5344CB8AC3E}">
        <p14:creationId xmlns:p14="http://schemas.microsoft.com/office/powerpoint/2010/main" val="281751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A4EB-B76D-4D9D-BCAD-E607E862C76C}"/>
              </a:ext>
            </a:extLst>
          </p:cNvPr>
          <p:cNvSpPr>
            <a:spLocks noGrp="1"/>
          </p:cNvSpPr>
          <p:nvPr>
            <p:ph type="title"/>
          </p:nvPr>
        </p:nvSpPr>
        <p:spPr>
          <a:xfrm>
            <a:off x="1210114" y="2158260"/>
            <a:ext cx="5363094" cy="1325563"/>
          </a:xfrm>
        </p:spPr>
        <p:txBody>
          <a:bodyPr/>
          <a:lstStyle/>
          <a:p>
            <a:r>
              <a:rPr lang="en-US" sz="2400" dirty="0"/>
              <a:t>California residents age 25-54 with a high school diploma or some college, 2016</a:t>
            </a:r>
          </a:p>
        </p:txBody>
      </p:sp>
      <p:pic>
        <p:nvPicPr>
          <p:cNvPr id="8" name="Graphic 7">
            <a:extLst>
              <a:ext uri="{FF2B5EF4-FFF2-40B4-BE49-F238E27FC236}">
                <a16:creationId xmlns:a16="http://schemas.microsoft.com/office/drawing/2014/main" id="{EF082464-8CFB-403B-915B-8305BC5BFB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361" y="1086309"/>
            <a:ext cx="3862776" cy="4259807"/>
          </a:xfrm>
          <a:prstGeom prst="rect">
            <a:avLst/>
          </a:prstGeom>
        </p:spPr>
      </p:pic>
      <p:sp>
        <p:nvSpPr>
          <p:cNvPr id="5" name="Title 1">
            <a:extLst>
              <a:ext uri="{FF2B5EF4-FFF2-40B4-BE49-F238E27FC236}">
                <a16:creationId xmlns:a16="http://schemas.microsoft.com/office/drawing/2014/main" id="{F4DFE973-9FC7-4869-A4EF-9AADD288E022}"/>
              </a:ext>
            </a:extLst>
          </p:cNvPr>
          <p:cNvSpPr txBox="1">
            <a:spLocks/>
          </p:cNvSpPr>
          <p:nvPr/>
        </p:nvSpPr>
        <p:spPr>
          <a:xfrm>
            <a:off x="732905" y="947967"/>
            <a:ext cx="603365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dirty="0"/>
              <a:t>Equity imperative</a:t>
            </a:r>
          </a:p>
        </p:txBody>
      </p:sp>
    </p:spTree>
    <p:extLst>
      <p:ext uri="{BB962C8B-B14F-4D97-AF65-F5344CB8AC3E}">
        <p14:creationId xmlns:p14="http://schemas.microsoft.com/office/powerpoint/2010/main" val="379910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D26745F-AB66-466B-964C-7A7938A4A7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5497" y="1230718"/>
            <a:ext cx="4888823" cy="3746069"/>
          </a:xfrm>
          <a:prstGeom prst="rect">
            <a:avLst/>
          </a:prstGeom>
        </p:spPr>
      </p:pic>
      <p:sp>
        <p:nvSpPr>
          <p:cNvPr id="9" name="Title 1">
            <a:extLst>
              <a:ext uri="{FF2B5EF4-FFF2-40B4-BE49-F238E27FC236}">
                <a16:creationId xmlns:a16="http://schemas.microsoft.com/office/drawing/2014/main" id="{EBE339C6-5734-495A-AAFE-9E15727C5630}"/>
              </a:ext>
            </a:extLst>
          </p:cNvPr>
          <p:cNvSpPr txBox="1">
            <a:spLocks/>
          </p:cNvSpPr>
          <p:nvPr/>
        </p:nvSpPr>
        <p:spPr>
          <a:xfrm>
            <a:off x="1130799" y="2195486"/>
            <a:ext cx="5363094" cy="1325563"/>
          </a:xfrm>
          <a:prstGeom prst="rect">
            <a:avLst/>
          </a:prstGeom>
        </p:spPr>
        <p:txBody>
          <a:bodyPr/>
          <a:lstStyle>
            <a:lvl1pPr algn="l" defTabSz="914400" rtl="0" eaLnBrk="1" latinLnBrk="0" hangingPunct="1">
              <a:lnSpc>
                <a:spcPct val="90000"/>
              </a:lnSpc>
              <a:spcBef>
                <a:spcPct val="0"/>
              </a:spcBef>
              <a:buNone/>
              <a:defRPr sz="4400" kern="1200">
                <a:solidFill>
                  <a:srgbClr val="F1B619"/>
                </a:solidFill>
                <a:latin typeface="+mj-lt"/>
                <a:ea typeface="+mj-ea"/>
                <a:cs typeface="+mj-cs"/>
              </a:defRPr>
            </a:lvl1pPr>
          </a:lstStyle>
          <a:p>
            <a:r>
              <a:rPr lang="en-US" sz="2000" dirty="0">
                <a:solidFill>
                  <a:schemeClr val="bg2"/>
                </a:solidFill>
              </a:rPr>
              <a:t>Employment and enrollment in college of California residents age 25-54 with a high school diploma or some college, 2016</a:t>
            </a:r>
          </a:p>
        </p:txBody>
      </p:sp>
      <p:sp>
        <p:nvSpPr>
          <p:cNvPr id="10" name="Title 1">
            <a:extLst>
              <a:ext uri="{FF2B5EF4-FFF2-40B4-BE49-F238E27FC236}">
                <a16:creationId xmlns:a16="http://schemas.microsoft.com/office/drawing/2014/main" id="{D965BD59-E7D7-49F3-8FD5-5EADB552A8F8}"/>
              </a:ext>
            </a:extLst>
          </p:cNvPr>
          <p:cNvSpPr txBox="1">
            <a:spLocks/>
          </p:cNvSpPr>
          <p:nvPr/>
        </p:nvSpPr>
        <p:spPr>
          <a:xfrm>
            <a:off x="732905" y="947967"/>
            <a:ext cx="603365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dirty="0"/>
              <a:t>Opportunity</a:t>
            </a:r>
          </a:p>
        </p:txBody>
      </p:sp>
    </p:spTree>
    <p:extLst>
      <p:ext uri="{BB962C8B-B14F-4D97-AF65-F5344CB8AC3E}">
        <p14:creationId xmlns:p14="http://schemas.microsoft.com/office/powerpoint/2010/main" val="384557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62A7-6E5B-4233-AF07-B7651F4A74F2}"/>
              </a:ext>
            </a:extLst>
          </p:cNvPr>
          <p:cNvSpPr>
            <a:spLocks noGrp="1"/>
          </p:cNvSpPr>
          <p:nvPr>
            <p:ph type="title"/>
          </p:nvPr>
        </p:nvSpPr>
        <p:spPr/>
        <p:txBody>
          <a:bodyPr/>
          <a:lstStyle/>
          <a:p>
            <a:r>
              <a:rPr lang="en-US" dirty="0"/>
              <a:t>How do we currently serve them?</a:t>
            </a:r>
          </a:p>
        </p:txBody>
      </p:sp>
      <p:sp>
        <p:nvSpPr>
          <p:cNvPr id="3" name="Content Placeholder 2">
            <a:extLst>
              <a:ext uri="{FF2B5EF4-FFF2-40B4-BE49-F238E27FC236}">
                <a16:creationId xmlns:a16="http://schemas.microsoft.com/office/drawing/2014/main" id="{F2EA8388-B3AE-4188-8239-EDF06F82E05B}"/>
              </a:ext>
            </a:extLst>
          </p:cNvPr>
          <p:cNvSpPr>
            <a:spLocks noGrp="1"/>
          </p:cNvSpPr>
          <p:nvPr>
            <p:ph idx="1"/>
          </p:nvPr>
        </p:nvSpPr>
        <p:spPr>
          <a:xfrm>
            <a:off x="847917" y="1690688"/>
            <a:ext cx="10515600" cy="3694795"/>
          </a:xfrm>
        </p:spPr>
        <p:txBody>
          <a:bodyPr>
            <a:normAutofit/>
          </a:bodyPr>
          <a:lstStyle/>
          <a:p>
            <a:r>
              <a:rPr lang="en-US" dirty="0"/>
              <a:t>Opportunity to learn: Adult Promise grant from Lumina</a:t>
            </a:r>
          </a:p>
          <a:p>
            <a:r>
              <a:rPr lang="en-US" dirty="0"/>
              <a:t>Solid structure in place so far:</a:t>
            </a:r>
          </a:p>
          <a:p>
            <a:pPr lvl="1"/>
            <a:r>
              <a:rPr lang="en-US" dirty="0"/>
              <a:t>Strong Workforce program  </a:t>
            </a:r>
          </a:p>
          <a:p>
            <a:pPr lvl="1"/>
            <a:r>
              <a:rPr lang="en-US" dirty="0"/>
              <a:t>Adult Education initiatives through the California Adult Ed Block Grant </a:t>
            </a:r>
          </a:p>
          <a:p>
            <a:pPr lvl="1"/>
            <a:r>
              <a:rPr lang="en-US" dirty="0"/>
              <a:t>Incarcerated Student Education</a:t>
            </a:r>
          </a:p>
          <a:p>
            <a:pPr lvl="1"/>
            <a:r>
              <a:rPr lang="en-US" dirty="0"/>
              <a:t>Online Education Initiative  </a:t>
            </a:r>
          </a:p>
          <a:p>
            <a:r>
              <a:rPr lang="en-US" dirty="0"/>
              <a:t>Room for improvement</a:t>
            </a:r>
          </a:p>
          <a:p>
            <a:pPr lvl="1"/>
            <a:r>
              <a:rPr lang="en-US" dirty="0"/>
              <a:t>Financial Aid</a:t>
            </a:r>
          </a:p>
          <a:p>
            <a:endParaRPr lang="en-US" dirty="0"/>
          </a:p>
        </p:txBody>
      </p:sp>
    </p:spTree>
    <p:extLst>
      <p:ext uri="{BB962C8B-B14F-4D97-AF65-F5344CB8AC3E}">
        <p14:creationId xmlns:p14="http://schemas.microsoft.com/office/powerpoint/2010/main" val="426416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28BF-D082-418F-B516-4D21702B58BE}"/>
              </a:ext>
            </a:extLst>
          </p:cNvPr>
          <p:cNvSpPr>
            <a:spLocks noGrp="1"/>
          </p:cNvSpPr>
          <p:nvPr>
            <p:ph type="title"/>
          </p:nvPr>
        </p:nvSpPr>
        <p:spPr/>
        <p:txBody>
          <a:bodyPr/>
          <a:lstStyle/>
          <a:p>
            <a:r>
              <a:rPr lang="en-US" dirty="0"/>
              <a:t>How are we changing?</a:t>
            </a:r>
          </a:p>
        </p:txBody>
      </p:sp>
      <p:sp>
        <p:nvSpPr>
          <p:cNvPr id="3" name="Content Placeholder 2">
            <a:extLst>
              <a:ext uri="{FF2B5EF4-FFF2-40B4-BE49-F238E27FC236}">
                <a16:creationId xmlns:a16="http://schemas.microsoft.com/office/drawing/2014/main" id="{A663C425-D81F-412A-AD78-CEE503548485}"/>
              </a:ext>
            </a:extLst>
          </p:cNvPr>
          <p:cNvSpPr>
            <a:spLocks noGrp="1"/>
          </p:cNvSpPr>
          <p:nvPr>
            <p:ph idx="1"/>
          </p:nvPr>
        </p:nvSpPr>
        <p:spPr>
          <a:xfrm>
            <a:off x="838200" y="1753488"/>
            <a:ext cx="10515600" cy="2978071"/>
          </a:xfrm>
        </p:spPr>
        <p:txBody>
          <a:bodyPr>
            <a:normAutofit lnSpcReduction="10000"/>
          </a:bodyPr>
          <a:lstStyle/>
          <a:p>
            <a:r>
              <a:rPr lang="en-US" dirty="0"/>
              <a:t>Two initiatives: Credit for Prior Learning and Online College</a:t>
            </a:r>
          </a:p>
          <a:p>
            <a:r>
              <a:rPr lang="en-US" dirty="0"/>
              <a:t>Credit for prior learning</a:t>
            </a:r>
          </a:p>
          <a:p>
            <a:pPr lvl="1"/>
            <a:r>
              <a:rPr lang="en-US" dirty="0"/>
              <a:t>Policy window: legislation in 2018 (SB1071 and AB1786) and a grant from the Lumina foundation</a:t>
            </a:r>
          </a:p>
          <a:p>
            <a:pPr lvl="1"/>
            <a:r>
              <a:rPr lang="en-US" dirty="0"/>
              <a:t>Policy changes: New statewide regulation </a:t>
            </a:r>
          </a:p>
          <a:p>
            <a:pPr lvl="1"/>
            <a:r>
              <a:rPr lang="en-US" dirty="0"/>
              <a:t>Practice changes: Expanded prior learning assessments that focus on competencies, including “cross-walks” from military training and industry credentials</a:t>
            </a:r>
          </a:p>
        </p:txBody>
      </p:sp>
    </p:spTree>
    <p:extLst>
      <p:ext uri="{BB962C8B-B14F-4D97-AF65-F5344CB8AC3E}">
        <p14:creationId xmlns:p14="http://schemas.microsoft.com/office/powerpoint/2010/main" val="71692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47AA-0B2F-3346-B0AE-300C073C4D29}"/>
              </a:ext>
            </a:extLst>
          </p:cNvPr>
          <p:cNvSpPr>
            <a:spLocks noGrp="1"/>
          </p:cNvSpPr>
          <p:nvPr>
            <p:ph type="title"/>
          </p:nvPr>
        </p:nvSpPr>
        <p:spPr/>
        <p:txBody>
          <a:bodyPr/>
          <a:lstStyle/>
          <a:p>
            <a:r>
              <a:rPr lang="en-US" dirty="0"/>
              <a:t>A New Kind of Community College - Online</a:t>
            </a:r>
          </a:p>
        </p:txBody>
      </p:sp>
      <p:pic>
        <p:nvPicPr>
          <p:cNvPr id="16" name="Picture 15">
            <a:extLst>
              <a:ext uri="{FF2B5EF4-FFF2-40B4-BE49-F238E27FC236}">
                <a16:creationId xmlns:a16="http://schemas.microsoft.com/office/drawing/2014/main" id="{9368D823-38D5-F442-83C9-6937E8B76C9F}"/>
              </a:ext>
            </a:extLst>
          </p:cNvPr>
          <p:cNvPicPr>
            <a:picLocks noChangeAspect="1"/>
          </p:cNvPicPr>
          <p:nvPr/>
        </p:nvPicPr>
        <p:blipFill>
          <a:blip r:embed="rId3"/>
          <a:stretch>
            <a:fillRect/>
          </a:stretch>
        </p:blipFill>
        <p:spPr>
          <a:xfrm>
            <a:off x="1612900" y="2216150"/>
            <a:ext cx="8966200" cy="2425700"/>
          </a:xfrm>
          <a:prstGeom prst="rect">
            <a:avLst/>
          </a:prstGeom>
        </p:spPr>
      </p:pic>
    </p:spTree>
    <p:extLst>
      <p:ext uri="{BB962C8B-B14F-4D97-AF65-F5344CB8AC3E}">
        <p14:creationId xmlns:p14="http://schemas.microsoft.com/office/powerpoint/2010/main" val="9535364"/>
      </p:ext>
    </p:extLst>
  </p:cSld>
  <p:clrMapOvr>
    <a:masterClrMapping/>
  </p:clrMapOvr>
</p:sld>
</file>

<file path=ppt/theme/theme1.xml><?xml version="1.0" encoding="utf-8"?>
<a:theme xmlns:a="http://schemas.openxmlformats.org/drawingml/2006/main" name="2_Office Theme">
  <a:themeElements>
    <a:clrScheme name="Custom 8">
      <a:dk1>
        <a:sysClr val="windowText" lastClr="000000"/>
      </a:dk1>
      <a:lt1>
        <a:sysClr val="window" lastClr="FFFFFF"/>
      </a:lt1>
      <a:dk2>
        <a:srgbClr val="20294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8">
      <a:dk1>
        <a:sysClr val="windowText" lastClr="000000"/>
      </a:dk1>
      <a:lt1>
        <a:sysClr val="window" lastClr="FFFFFF"/>
      </a:lt1>
      <a:dk2>
        <a:srgbClr val="20294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280CCA21FA844699EE6B88A1914043" ma:contentTypeVersion="16" ma:contentTypeDescription="Create a new document." ma:contentTypeScope="" ma:versionID="17b7de13634864932123522851e9413b">
  <xsd:schema xmlns:xsd="http://www.w3.org/2001/XMLSchema" xmlns:xs="http://www.w3.org/2001/XMLSchema" xmlns:p="http://schemas.microsoft.com/office/2006/metadata/properties" xmlns:ns2="54cd1b93-2d57-449b-900a-c430e878c617" xmlns:ns3="a68cf020-6c49-4ef7-bd35-743ea369bbdb" xmlns:ns4="3bc9279c-fece-4f8a-b9f6-4e12eb94a1e6" targetNamespace="http://schemas.microsoft.com/office/2006/metadata/properties" ma:root="true" ma:fieldsID="e36f2fe9db1ce648b7bbbb4c4f5ae40b" ns2:_="" ns3:_="" ns4:_="">
    <xsd:import namespace="54cd1b93-2d57-449b-900a-c430e878c617"/>
    <xsd:import namespace="a68cf020-6c49-4ef7-bd35-743ea369bbdb"/>
    <xsd:import namespace="3bc9279c-fece-4f8a-b9f6-4e12eb94a1e6"/>
    <xsd:element name="properties">
      <xsd:complexType>
        <xsd:sequence>
          <xsd:element name="documentManagement">
            <xsd:complexType>
              <xsd:all>
                <xsd:element ref="ns2:PublishingStartDate" minOccurs="0"/>
                <xsd:element ref="ns2:PublishingExpirationDate" minOccurs="0"/>
                <xsd:element ref="ns3:SharedWithUsers" minOccurs="0"/>
                <xsd:element ref="ns3: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d1b93-2d57-449b-900a-c430e878c617"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8cf020-6c49-4ef7-bd35-743ea369bb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c9279c-fece-4f8a-b9f6-4e12eb94a1e6" elementFormDefault="qualified">
    <xsd:import namespace="http://schemas.microsoft.com/office/2006/documentManagement/types"/>
    <xsd:import namespace="http://schemas.microsoft.com/office/infopath/2007/PartnerControls"/>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54cd1b93-2d57-449b-900a-c430e878c617" xsi:nil="true"/>
    <PublishingExpirationDate xmlns="54cd1b93-2d57-449b-900a-c430e878c617" xsi:nil="true"/>
  </documentManagement>
</p:properties>
</file>

<file path=customXml/itemProps1.xml><?xml version="1.0" encoding="utf-8"?>
<ds:datastoreItem xmlns:ds="http://schemas.openxmlformats.org/officeDocument/2006/customXml" ds:itemID="{4E6E369B-1BAF-4AD2-930F-74C3860788D5}"/>
</file>

<file path=customXml/itemProps2.xml><?xml version="1.0" encoding="utf-8"?>
<ds:datastoreItem xmlns:ds="http://schemas.openxmlformats.org/officeDocument/2006/customXml" ds:itemID="{EC9B07DE-A084-4A7F-A608-6A59E979790B}"/>
</file>

<file path=customXml/itemProps3.xml><?xml version="1.0" encoding="utf-8"?>
<ds:datastoreItem xmlns:ds="http://schemas.openxmlformats.org/officeDocument/2006/customXml" ds:itemID="{820A447B-3BEE-4F93-8263-2CC758B63A97}"/>
</file>

<file path=docProps/app.xml><?xml version="1.0" encoding="utf-8"?>
<Properties xmlns="http://schemas.openxmlformats.org/officeDocument/2006/extended-properties" xmlns:vt="http://schemas.openxmlformats.org/officeDocument/2006/docPropsVTypes">
  <TotalTime>4792</TotalTime>
  <Words>968</Words>
  <Application>Microsoft Office PowerPoint</Application>
  <PresentationFormat>Widescreen</PresentationFormat>
  <Paragraphs>102</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Source Sans Pro</vt:lpstr>
      <vt:lpstr>Calibri</vt:lpstr>
      <vt:lpstr>Arial</vt:lpstr>
      <vt:lpstr>2_Office Theme</vt:lpstr>
      <vt:lpstr>3_Office Theme</vt:lpstr>
      <vt:lpstr>Serving adult learners in  California Community Colleges:  8.5 million reasons to do it right</vt:lpstr>
      <vt:lpstr>What is a “Non-Traditional” Adult Learner?</vt:lpstr>
      <vt:lpstr>PowerPoint Presentation</vt:lpstr>
      <vt:lpstr>Why focus on them?</vt:lpstr>
      <vt:lpstr>California residents age 25-54 with a high school diploma or some college, 2016</vt:lpstr>
      <vt:lpstr>PowerPoint Presentation</vt:lpstr>
      <vt:lpstr>How do we currently serve them?</vt:lpstr>
      <vt:lpstr>How are we changing?</vt:lpstr>
      <vt:lpstr>A New Kind of Community College - Online</vt:lpstr>
      <vt:lpstr>A New Kind of Community College - Online</vt:lpstr>
      <vt:lpstr>A New Kind of Community College -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Pastor</dc:creator>
  <cp:lastModifiedBy>Jodi Lewis</cp:lastModifiedBy>
  <cp:revision>59</cp:revision>
  <cp:lastPrinted>2019-06-03T21:25:24Z</cp:lastPrinted>
  <dcterms:created xsi:type="dcterms:W3CDTF">2017-08-28T16:26:25Z</dcterms:created>
  <dcterms:modified xsi:type="dcterms:W3CDTF">2019-06-04T17:40:37Z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0x01010056280CCA21FA844699EE6B88A1914043</vt:lpwstr>
  </property>
</Properties>
</file>